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01" r:id="rId3"/>
    <p:sldId id="302" r:id="rId4"/>
    <p:sldId id="296" r:id="rId5"/>
    <p:sldId id="305" r:id="rId6"/>
    <p:sldId id="303" r:id="rId7"/>
    <p:sldId id="297" r:id="rId8"/>
    <p:sldId id="298" r:id="rId9"/>
    <p:sldId id="304" r:id="rId10"/>
    <p:sldId id="257" r:id="rId11"/>
    <p:sldId id="259" r:id="rId12"/>
    <p:sldId id="260" r:id="rId13"/>
    <p:sldId id="306" r:id="rId14"/>
    <p:sldId id="261" r:id="rId15"/>
    <p:sldId id="262" r:id="rId16"/>
    <p:sldId id="266" r:id="rId17"/>
    <p:sldId id="263" r:id="rId18"/>
    <p:sldId id="264" r:id="rId19"/>
    <p:sldId id="265" r:id="rId20"/>
    <p:sldId id="272" r:id="rId21"/>
    <p:sldId id="267" r:id="rId22"/>
    <p:sldId id="268" r:id="rId23"/>
    <p:sldId id="269" r:id="rId24"/>
    <p:sldId id="270" r:id="rId25"/>
    <p:sldId id="271" r:id="rId26"/>
    <p:sldId id="273" r:id="rId27"/>
    <p:sldId id="274" r:id="rId28"/>
    <p:sldId id="275" r:id="rId29"/>
    <p:sldId id="276" r:id="rId30"/>
    <p:sldId id="277" r:id="rId31"/>
    <p:sldId id="278" r:id="rId32"/>
    <p:sldId id="279" r:id="rId33"/>
    <p:sldId id="307" r:id="rId34"/>
    <p:sldId id="308" r:id="rId35"/>
    <p:sldId id="258" r:id="rId36"/>
    <p:sldId id="299" r:id="rId37"/>
    <p:sldId id="300" r:id="rId38"/>
    <p:sldId id="280" r:id="rId39"/>
    <p:sldId id="281" r:id="rId40"/>
    <p:sldId id="283" r:id="rId41"/>
    <p:sldId id="284" r:id="rId42"/>
    <p:sldId id="285" r:id="rId43"/>
    <p:sldId id="286" r:id="rId44"/>
    <p:sldId id="287" r:id="rId45"/>
    <p:sldId id="288" r:id="rId46"/>
    <p:sldId id="290" r:id="rId47"/>
    <p:sldId id="292" r:id="rId48"/>
    <p:sldId id="291" r:id="rId49"/>
    <p:sldId id="289" r:id="rId50"/>
    <p:sldId id="293" r:id="rId51"/>
    <p:sldId id="294" r:id="rId52"/>
    <p:sldId id="295" r:id="rId53"/>
    <p:sldId id="309" r:id="rId54"/>
    <p:sldId id="311" r:id="rId55"/>
    <p:sldId id="312" r:id="rId56"/>
    <p:sldId id="310" r:id="rId57"/>
    <p:sldId id="313" r:id="rId58"/>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0" autoAdjust="0"/>
    <p:restoredTop sz="94643" autoAdjust="0"/>
  </p:normalViewPr>
  <p:slideViewPr>
    <p:cSldViewPr>
      <p:cViewPr varScale="1">
        <p:scale>
          <a:sx n="78" d="100"/>
          <a:sy n="78" d="100"/>
        </p:scale>
        <p:origin x="1656" y="77"/>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it-IT"/>
          </a:p>
        </p:txBody>
      </p:sp>
      <p:sp>
        <p:nvSpPr>
          <p:cNvPr id="87043"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it-IT"/>
          </a:p>
        </p:txBody>
      </p:sp>
      <p:sp>
        <p:nvSpPr>
          <p:cNvPr id="4710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7045"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87046"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it-IT"/>
          </a:p>
        </p:txBody>
      </p:sp>
      <p:sp>
        <p:nvSpPr>
          <p:cNvPr id="87047"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9AA6FDF-86F8-42A4-BA3C-008860A1C86A}" type="slidenum">
              <a:rPr lang="it-IT"/>
              <a:pPr>
                <a:defRPr/>
              </a:pPr>
              <a:t>‹N›</a:t>
            </a:fld>
            <a:endParaRPr lang="it-IT"/>
          </a:p>
        </p:txBody>
      </p:sp>
    </p:spTree>
    <p:extLst>
      <p:ext uri="{BB962C8B-B14F-4D97-AF65-F5344CB8AC3E}">
        <p14:creationId xmlns:p14="http://schemas.microsoft.com/office/powerpoint/2010/main" val="39207964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9AA6FDF-86F8-42A4-BA3C-008860A1C86A}" type="slidenum">
              <a:rPr lang="it-IT" smtClean="0"/>
              <a:pPr>
                <a:defRPr/>
              </a:pPr>
              <a:t>15</a:t>
            </a:fld>
            <a:endParaRPr lang="it-IT"/>
          </a:p>
        </p:txBody>
      </p:sp>
    </p:spTree>
    <p:extLst>
      <p:ext uri="{BB962C8B-B14F-4D97-AF65-F5344CB8AC3E}">
        <p14:creationId xmlns:p14="http://schemas.microsoft.com/office/powerpoint/2010/main" val="1569742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09AA6FDF-86F8-42A4-BA3C-008860A1C86A}" type="slidenum">
              <a:rPr lang="it-IT" smtClean="0"/>
              <a:pPr>
                <a:defRPr/>
              </a:pPr>
              <a:t>18</a:t>
            </a:fld>
            <a:endParaRPr lang="it-IT"/>
          </a:p>
        </p:txBody>
      </p:sp>
    </p:spTree>
    <p:extLst>
      <p:ext uri="{BB962C8B-B14F-4D97-AF65-F5344CB8AC3E}">
        <p14:creationId xmlns:p14="http://schemas.microsoft.com/office/powerpoint/2010/main" val="98836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9FC742-0E6E-49B5-9EB0-5116075AB428}" type="slidenum">
              <a:rPr lang="it-IT"/>
              <a:pPr eaLnBrk="1" hangingPunct="1"/>
              <a:t>29</a:t>
            </a:fld>
            <a:endParaRPr lang="it-IT"/>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it-IT"/>
              <a:t>punto di equilibrio: Ax = Bx</a:t>
            </a:r>
            <a:r>
              <a:rPr lang="it-IT" baseline="30000"/>
              <a:t>2</a:t>
            </a:r>
            <a:r>
              <a:rPr lang="it-IT"/>
              <a:t> </a:t>
            </a:r>
            <a:r>
              <a:rPr lang="it-IT">
                <a:sym typeface="Wingdings" pitchFamily="2" charset="2"/>
              </a:rPr>
              <a:t> A = Bx   x=A/B</a:t>
            </a:r>
            <a:endParaRPr lang="it-IT"/>
          </a:p>
        </p:txBody>
      </p:sp>
    </p:spTree>
    <p:extLst>
      <p:ext uri="{BB962C8B-B14F-4D97-AF65-F5344CB8AC3E}">
        <p14:creationId xmlns:p14="http://schemas.microsoft.com/office/powerpoint/2010/main" val="267113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2B851AC-5272-4855-BC22-A062690947EC}" type="slidenum">
              <a:rPr lang="it-IT"/>
              <a:pPr>
                <a:defRPr/>
              </a:pPr>
              <a:t>‹N›</a:t>
            </a:fld>
            <a:endParaRPr lang="it-IT"/>
          </a:p>
        </p:txBody>
      </p:sp>
    </p:spTree>
    <p:extLst>
      <p:ext uri="{BB962C8B-B14F-4D97-AF65-F5344CB8AC3E}">
        <p14:creationId xmlns:p14="http://schemas.microsoft.com/office/powerpoint/2010/main" val="96334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48C9614-4B1E-4594-89D8-AA8EA8613412}" type="slidenum">
              <a:rPr lang="it-IT"/>
              <a:pPr>
                <a:defRPr/>
              </a:pPr>
              <a:t>‹N›</a:t>
            </a:fld>
            <a:endParaRPr lang="it-IT"/>
          </a:p>
        </p:txBody>
      </p:sp>
    </p:spTree>
    <p:extLst>
      <p:ext uri="{BB962C8B-B14F-4D97-AF65-F5344CB8AC3E}">
        <p14:creationId xmlns:p14="http://schemas.microsoft.com/office/powerpoint/2010/main" val="385408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BFD34A4-65CE-4D62-AB27-4A92F320CCC8}" type="slidenum">
              <a:rPr lang="it-IT"/>
              <a:pPr>
                <a:defRPr/>
              </a:pPr>
              <a:t>‹N›</a:t>
            </a:fld>
            <a:endParaRPr lang="it-IT"/>
          </a:p>
        </p:txBody>
      </p:sp>
    </p:spTree>
    <p:extLst>
      <p:ext uri="{BB962C8B-B14F-4D97-AF65-F5344CB8AC3E}">
        <p14:creationId xmlns:p14="http://schemas.microsoft.com/office/powerpoint/2010/main" val="362498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0DB3ECF-8258-49F9-84FF-8B6B9C7A7894}" type="slidenum">
              <a:rPr lang="it-IT"/>
              <a:pPr>
                <a:defRPr/>
              </a:pPr>
              <a:t>‹N›</a:t>
            </a:fld>
            <a:endParaRPr lang="it-IT"/>
          </a:p>
        </p:txBody>
      </p:sp>
    </p:spTree>
    <p:extLst>
      <p:ext uri="{BB962C8B-B14F-4D97-AF65-F5344CB8AC3E}">
        <p14:creationId xmlns:p14="http://schemas.microsoft.com/office/powerpoint/2010/main" val="275908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E7BC0B2-CA98-4DB2-9316-0D47711BE014}" type="slidenum">
              <a:rPr lang="it-IT"/>
              <a:pPr>
                <a:defRPr/>
              </a:pPr>
              <a:t>‹N›</a:t>
            </a:fld>
            <a:endParaRPr lang="it-IT"/>
          </a:p>
        </p:txBody>
      </p:sp>
    </p:spTree>
    <p:extLst>
      <p:ext uri="{BB962C8B-B14F-4D97-AF65-F5344CB8AC3E}">
        <p14:creationId xmlns:p14="http://schemas.microsoft.com/office/powerpoint/2010/main" val="409420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A4A3D31-541F-48E2-B9AA-A112C65191BD}" type="slidenum">
              <a:rPr lang="it-IT"/>
              <a:pPr>
                <a:defRPr/>
              </a:pPr>
              <a:t>‹N›</a:t>
            </a:fld>
            <a:endParaRPr lang="it-IT"/>
          </a:p>
        </p:txBody>
      </p:sp>
    </p:spTree>
    <p:extLst>
      <p:ext uri="{BB962C8B-B14F-4D97-AF65-F5344CB8AC3E}">
        <p14:creationId xmlns:p14="http://schemas.microsoft.com/office/powerpoint/2010/main" val="153382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87F90C6-1D49-4DB4-BD82-6A6EE9B77E52}" type="slidenum">
              <a:rPr lang="it-IT"/>
              <a:pPr>
                <a:defRPr/>
              </a:pPr>
              <a:t>‹N›</a:t>
            </a:fld>
            <a:endParaRPr lang="it-IT"/>
          </a:p>
        </p:txBody>
      </p:sp>
    </p:spTree>
    <p:extLst>
      <p:ext uri="{BB962C8B-B14F-4D97-AF65-F5344CB8AC3E}">
        <p14:creationId xmlns:p14="http://schemas.microsoft.com/office/powerpoint/2010/main" val="297119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D2BDECF2-6B68-4486-BBAD-B365FB7A3E39}" type="slidenum">
              <a:rPr lang="it-IT"/>
              <a:pPr>
                <a:defRPr/>
              </a:pPr>
              <a:t>‹N›</a:t>
            </a:fld>
            <a:endParaRPr lang="it-IT"/>
          </a:p>
        </p:txBody>
      </p:sp>
    </p:spTree>
    <p:extLst>
      <p:ext uri="{BB962C8B-B14F-4D97-AF65-F5344CB8AC3E}">
        <p14:creationId xmlns:p14="http://schemas.microsoft.com/office/powerpoint/2010/main" val="388500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F24939E-0F57-4097-8B76-95AC8ABB5487}" type="slidenum">
              <a:rPr lang="it-IT"/>
              <a:pPr>
                <a:defRPr/>
              </a:pPr>
              <a:t>‹N›</a:t>
            </a:fld>
            <a:endParaRPr lang="it-IT"/>
          </a:p>
        </p:txBody>
      </p:sp>
    </p:spTree>
    <p:extLst>
      <p:ext uri="{BB962C8B-B14F-4D97-AF65-F5344CB8AC3E}">
        <p14:creationId xmlns:p14="http://schemas.microsoft.com/office/powerpoint/2010/main" val="241091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D4352A4-3C5D-41C2-A4DB-AABEB283B91E}" type="slidenum">
              <a:rPr lang="it-IT"/>
              <a:pPr>
                <a:defRPr/>
              </a:pPr>
              <a:t>‹N›</a:t>
            </a:fld>
            <a:endParaRPr lang="it-IT"/>
          </a:p>
        </p:txBody>
      </p:sp>
    </p:spTree>
    <p:extLst>
      <p:ext uri="{BB962C8B-B14F-4D97-AF65-F5344CB8AC3E}">
        <p14:creationId xmlns:p14="http://schemas.microsoft.com/office/powerpoint/2010/main" val="2458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B822E0D-B4F5-4626-9197-D2499DFDCFD1}" type="slidenum">
              <a:rPr lang="it-IT"/>
              <a:pPr>
                <a:defRPr/>
              </a:pPr>
              <a:t>‹N›</a:t>
            </a:fld>
            <a:endParaRPr lang="it-IT"/>
          </a:p>
        </p:txBody>
      </p:sp>
    </p:spTree>
    <p:extLst>
      <p:ext uri="{BB962C8B-B14F-4D97-AF65-F5344CB8AC3E}">
        <p14:creationId xmlns:p14="http://schemas.microsoft.com/office/powerpoint/2010/main" val="273455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6305906-27DC-403C-A24E-D888DE72B4B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image" Target="../media/image24.t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6.wmf"/><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8.wmf"/><Relationship Id="rId5" Type="http://schemas.openxmlformats.org/officeDocument/2006/relationships/oleObject" Target="../embeddings/oleObject17.bin"/><Relationship Id="rId4" Type="http://schemas.openxmlformats.org/officeDocument/2006/relationships/image" Target="../media/image30.wmf"/></Relationships>
</file>

<file path=ppt/slides/_rels/slide2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3.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1.wmf"/><Relationship Id="rId5" Type="http://schemas.openxmlformats.org/officeDocument/2006/relationships/oleObject" Target="../embeddings/oleObject18.bin"/><Relationship Id="rId10" Type="http://schemas.openxmlformats.org/officeDocument/2006/relationships/image" Target="../media/image33.wmf"/><Relationship Id="rId4" Type="http://schemas.openxmlformats.org/officeDocument/2006/relationships/image" Target="../media/image34.wmf"/><Relationship Id="rId9"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22.bin"/><Relationship Id="rId4" Type="http://schemas.openxmlformats.org/officeDocument/2006/relationships/image" Target="../media/image42.wmf"/></Relationships>
</file>

<file path=ppt/slides/_rels/slide3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3.wmf"/><Relationship Id="rId5" Type="http://schemas.openxmlformats.org/officeDocument/2006/relationships/oleObject" Target="../embeddings/oleObject23.bin"/><Relationship Id="rId4" Type="http://schemas.openxmlformats.org/officeDocument/2006/relationships/image" Target="../media/image4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8.wmf"/><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image" Target="../media/image46.wmf"/><Relationship Id="rId4"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50.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1.wmf"/></Relationships>
</file>

<file path=ppt/slides/_rels/slide44.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3.wmf"/><Relationship Id="rId5" Type="http://schemas.openxmlformats.org/officeDocument/2006/relationships/oleObject" Target="../embeddings/oleObject29.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31.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60.w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mulino%20di%20Lorentz%20finale.mp4" TargetMode="Externa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548680"/>
            <a:ext cx="7772400" cy="1470025"/>
          </a:xfrm>
        </p:spPr>
        <p:txBody>
          <a:bodyPr/>
          <a:lstStyle/>
          <a:p>
            <a:pPr eaLnBrk="1" hangingPunct="1"/>
            <a:r>
              <a:rPr lang="it-IT" b="1" dirty="0">
                <a:solidFill>
                  <a:srgbClr val="0070C0"/>
                </a:solidFill>
              </a:rPr>
              <a:t>Sistemi complessi:</a:t>
            </a:r>
            <a:br>
              <a:rPr lang="it-IT" b="1" dirty="0">
                <a:solidFill>
                  <a:srgbClr val="0070C0"/>
                </a:solidFill>
              </a:rPr>
            </a:br>
            <a:r>
              <a:rPr lang="it-IT" b="1" dirty="0">
                <a:solidFill>
                  <a:srgbClr val="0070C0"/>
                </a:solidFill>
              </a:rPr>
              <a:t>alcuni «semplici esempi»</a:t>
            </a:r>
          </a:p>
        </p:txBody>
      </p:sp>
      <p:sp>
        <p:nvSpPr>
          <p:cNvPr id="2" name="Sottotitolo 1"/>
          <p:cNvSpPr>
            <a:spLocks noGrp="1"/>
          </p:cNvSpPr>
          <p:nvPr>
            <p:ph type="subTitle" idx="1"/>
          </p:nvPr>
        </p:nvSpPr>
        <p:spPr>
          <a:xfrm>
            <a:off x="1475656" y="3750423"/>
            <a:ext cx="6400800" cy="462637"/>
          </a:xfrm>
        </p:spPr>
        <p:txBody>
          <a:bodyPr/>
          <a:lstStyle/>
          <a:p>
            <a:r>
              <a:rPr lang="it-IT" sz="2000" b="1" dirty="0">
                <a:solidFill>
                  <a:srgbClr val="FF0000"/>
                </a:solidFill>
              </a:rPr>
              <a:t>CNR-ISTITUTO PER I PROCESSI CHIMICO FISICI</a:t>
            </a:r>
          </a:p>
        </p:txBody>
      </p:sp>
      <p:sp>
        <p:nvSpPr>
          <p:cNvPr id="3" name="CasellaDiTesto 2"/>
          <p:cNvSpPr txBox="1"/>
          <p:nvPr/>
        </p:nvSpPr>
        <p:spPr>
          <a:xfrm>
            <a:off x="337450" y="5187489"/>
            <a:ext cx="5206875" cy="461665"/>
          </a:xfrm>
          <a:prstGeom prst="rect">
            <a:avLst/>
          </a:prstGeom>
          <a:noFill/>
        </p:spPr>
        <p:txBody>
          <a:bodyPr wrap="none" rtlCol="0">
            <a:spAutoFit/>
          </a:bodyPr>
          <a:lstStyle/>
          <a:p>
            <a:r>
              <a:rPr lang="it-IT" sz="2400" b="1" dirty="0">
                <a:solidFill>
                  <a:srgbClr val="00B0F0"/>
                </a:solidFill>
              </a:rPr>
              <a:t>Dott. Francesco Milano, POFE Lab</a:t>
            </a:r>
          </a:p>
        </p:txBody>
      </p:sp>
      <p:pic>
        <p:nvPicPr>
          <p:cNvPr id="44034" name="Picture 2" descr="D:\francesco_gd\Immagini\Loghi CNR&amp;Uniba\IPCF-CNR Logo trasparen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04864"/>
            <a:ext cx="5400000" cy="1567742"/>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D:\Dropbox\POFE - Photosynthetic Organisms For the Environment\Pofe compresso small.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303491"/>
            <a:ext cx="2403098" cy="22296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83568" y="692696"/>
            <a:ext cx="7772400" cy="1150937"/>
          </a:xfrm>
        </p:spPr>
        <p:txBody>
          <a:bodyPr/>
          <a:lstStyle/>
          <a:p>
            <a:pPr eaLnBrk="1" hangingPunct="1"/>
            <a:r>
              <a:rPr lang="it-IT" dirty="0"/>
              <a:t>Parametri d’ordine</a:t>
            </a:r>
          </a:p>
        </p:txBody>
      </p:sp>
      <p:sp>
        <p:nvSpPr>
          <p:cNvPr id="6147" name="Rectangle 5"/>
          <p:cNvSpPr>
            <a:spLocks noGrp="1" noChangeArrowheads="1"/>
          </p:cNvSpPr>
          <p:nvPr>
            <p:ph type="subTitle" idx="1"/>
          </p:nvPr>
        </p:nvSpPr>
        <p:spPr>
          <a:xfrm>
            <a:off x="899592" y="2492896"/>
            <a:ext cx="7772400" cy="2447925"/>
          </a:xfrm>
        </p:spPr>
        <p:txBody>
          <a:bodyPr/>
          <a:lstStyle/>
          <a:p>
            <a:pPr marL="342900" indent="-342900" algn="l" eaLnBrk="1" hangingPunct="1">
              <a:lnSpc>
                <a:spcPct val="150000"/>
              </a:lnSpc>
              <a:buFont typeface="Wingdings" pitchFamily="2" charset="2"/>
              <a:buChar char="Ø"/>
            </a:pPr>
            <a:r>
              <a:rPr lang="it-IT" sz="2400" dirty="0"/>
              <a:t>Sono dei descrittori di un sistema che permettono di fare previsioni sufficientemente accurate</a:t>
            </a:r>
          </a:p>
          <a:p>
            <a:pPr marL="342900" indent="-342900" algn="l" eaLnBrk="1" hangingPunct="1">
              <a:lnSpc>
                <a:spcPct val="150000"/>
              </a:lnSpc>
              <a:buFont typeface="Wingdings" pitchFamily="2" charset="2"/>
              <a:buChar char="Ø"/>
            </a:pPr>
            <a:r>
              <a:rPr lang="it-IT" sz="2400" dirty="0"/>
              <a:t>Esempio: nel sistema prede-predatori sono il numero N delle prede ed M dei predatori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xfrm>
            <a:off x="539552" y="188640"/>
            <a:ext cx="7772400" cy="1470025"/>
          </a:xfrm>
        </p:spPr>
        <p:txBody>
          <a:bodyPr/>
          <a:lstStyle/>
          <a:p>
            <a:pPr eaLnBrk="1" hangingPunct="1"/>
            <a:r>
              <a:rPr lang="it-IT" sz="3600" dirty="0"/>
              <a:t>Sistemi ad un solo </a:t>
            </a:r>
            <a:br>
              <a:rPr lang="it-IT" sz="3600" dirty="0"/>
            </a:br>
            <a:r>
              <a:rPr lang="it-IT" sz="3600" dirty="0"/>
              <a:t>parametro d’ordine</a:t>
            </a:r>
          </a:p>
        </p:txBody>
      </p:sp>
      <p:sp>
        <p:nvSpPr>
          <p:cNvPr id="7171" name="Rectangle 5"/>
          <p:cNvSpPr>
            <a:spLocks noGrp="1" noChangeArrowheads="1"/>
          </p:cNvSpPr>
          <p:nvPr>
            <p:ph type="subTitle" idx="1"/>
          </p:nvPr>
        </p:nvSpPr>
        <p:spPr>
          <a:xfrm>
            <a:off x="467544" y="1844824"/>
            <a:ext cx="7732440" cy="648072"/>
          </a:xfrm>
        </p:spPr>
        <p:txBody>
          <a:bodyPr/>
          <a:lstStyle/>
          <a:p>
            <a:pPr eaLnBrk="1" hangingPunct="1"/>
            <a:r>
              <a:rPr lang="it-IT" sz="2800" dirty="0"/>
              <a:t>Sono descritti da equazioni differenziali del tipo:</a:t>
            </a:r>
          </a:p>
        </p:txBody>
      </p:sp>
      <p:graphicFrame>
        <p:nvGraphicFramePr>
          <p:cNvPr id="7172" name="Object 6"/>
          <p:cNvGraphicFramePr>
            <a:graphicFrameLocks noChangeAspect="1"/>
          </p:cNvGraphicFramePr>
          <p:nvPr>
            <p:extLst>
              <p:ext uri="{D42A27DB-BD31-4B8C-83A1-F6EECF244321}">
                <p14:modId xmlns:p14="http://schemas.microsoft.com/office/powerpoint/2010/main" val="2277822685"/>
              </p:ext>
            </p:extLst>
          </p:nvPr>
        </p:nvGraphicFramePr>
        <p:xfrm>
          <a:off x="3707904" y="2564904"/>
          <a:ext cx="1433513" cy="1052513"/>
        </p:xfrm>
        <a:graphic>
          <a:graphicData uri="http://schemas.openxmlformats.org/presentationml/2006/ole">
            <mc:AlternateContent xmlns:mc="http://schemas.openxmlformats.org/markup-compatibility/2006">
              <mc:Choice xmlns:v="urn:schemas-microsoft-com:vml" Requires="v">
                <p:oleObj spid="_x0000_s7232" name="Equation" r:id="rId3" imgW="431425" imgH="317225" progId="Equation.DSMT4">
                  <p:embed/>
                </p:oleObj>
              </mc:Choice>
              <mc:Fallback>
                <p:oleObj name="Equation" r:id="rId3" imgW="431425" imgH="31722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564904"/>
                        <a:ext cx="1433513"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CasellaDiTesto 1"/>
          <p:cNvSpPr txBox="1"/>
          <p:nvPr/>
        </p:nvSpPr>
        <p:spPr>
          <a:xfrm>
            <a:off x="611560" y="3861048"/>
            <a:ext cx="8409606" cy="2292935"/>
          </a:xfrm>
          <a:prstGeom prst="rect">
            <a:avLst/>
          </a:prstGeom>
          <a:noFill/>
        </p:spPr>
        <p:txBody>
          <a:bodyPr wrap="square" rtlCol="0">
            <a:spAutoFit/>
          </a:bodyPr>
          <a:lstStyle/>
          <a:p>
            <a:pPr marL="285750" indent="-285750">
              <a:spcAft>
                <a:spcPts val="600"/>
              </a:spcAft>
              <a:buFont typeface="Wingdings" panose="05000000000000000000" pitchFamily="2" charset="2"/>
              <a:buChar char="ü"/>
            </a:pPr>
            <a:r>
              <a:rPr lang="it-IT" dirty="0"/>
              <a:t>Conosciamo la </a:t>
            </a:r>
            <a:r>
              <a:rPr lang="it-IT" sz="2000" dirty="0"/>
              <a:t>derivata</a:t>
            </a:r>
            <a:r>
              <a:rPr lang="it-IT" dirty="0"/>
              <a:t> prima del parametro x in funzione del tempo. </a:t>
            </a:r>
          </a:p>
          <a:p>
            <a:pPr marL="285750" indent="-285750">
              <a:spcAft>
                <a:spcPts val="600"/>
              </a:spcAft>
              <a:buFont typeface="Wingdings" panose="05000000000000000000" pitchFamily="2" charset="2"/>
              <a:buChar char="ü"/>
            </a:pPr>
            <a:r>
              <a:rPr lang="it-IT" dirty="0"/>
              <a:t>E’ una informazione molto potente e sicuramente sufficiente a prevedere l’andamento temporale di x, noto il suo valore x(t=0). </a:t>
            </a:r>
          </a:p>
          <a:p>
            <a:pPr marL="285750" indent="-285750">
              <a:spcAft>
                <a:spcPts val="600"/>
              </a:spcAft>
              <a:buFont typeface="Wingdings" panose="05000000000000000000" pitchFamily="2" charset="2"/>
              <a:buChar char="ü"/>
            </a:pPr>
            <a:r>
              <a:rPr lang="it-IT" dirty="0"/>
              <a:t>Non sempre il calcolo è possibile per via analitica per cui va effettuato numericamente. </a:t>
            </a:r>
          </a:p>
          <a:p>
            <a:pPr marL="285750" indent="-285750">
              <a:spcAft>
                <a:spcPts val="600"/>
              </a:spcAft>
              <a:buFont typeface="Wingdings" panose="05000000000000000000" pitchFamily="2" charset="2"/>
              <a:buChar char="ü"/>
            </a:pPr>
            <a:r>
              <a:rPr lang="it-IT" dirty="0"/>
              <a:t>I sistemi complessi sono caratterizzati proprio dal fatto che la soluzione analitica non esiste.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39750" y="44450"/>
            <a:ext cx="7772400" cy="1008063"/>
          </a:xfrm>
        </p:spPr>
        <p:txBody>
          <a:bodyPr/>
          <a:lstStyle/>
          <a:p>
            <a:pPr eaLnBrk="1" hangingPunct="1"/>
            <a:r>
              <a:rPr lang="it-IT" sz="4000" dirty="0"/>
              <a:t>Analogo meccanico 1</a:t>
            </a:r>
          </a:p>
        </p:txBody>
      </p:sp>
      <p:sp>
        <p:nvSpPr>
          <p:cNvPr id="8195" name="Rectangle 4"/>
          <p:cNvSpPr>
            <a:spLocks noGrp="1" noChangeArrowheads="1"/>
          </p:cNvSpPr>
          <p:nvPr>
            <p:ph type="subTitle" idx="1"/>
          </p:nvPr>
        </p:nvSpPr>
        <p:spPr>
          <a:xfrm>
            <a:off x="755650" y="1125538"/>
            <a:ext cx="7264400" cy="717550"/>
          </a:xfrm>
        </p:spPr>
        <p:txBody>
          <a:bodyPr/>
          <a:lstStyle/>
          <a:p>
            <a:pPr eaLnBrk="1" hangingPunct="1"/>
            <a:r>
              <a:rPr lang="it-IT" sz="2800" dirty="0"/>
              <a:t>Moto di un corpo libero in un fluido viscoso</a:t>
            </a:r>
          </a:p>
        </p:txBody>
      </p:sp>
      <p:graphicFrame>
        <p:nvGraphicFramePr>
          <p:cNvPr id="8196" name="Object 5"/>
          <p:cNvGraphicFramePr>
            <a:graphicFrameLocks noChangeAspect="1"/>
          </p:cNvGraphicFramePr>
          <p:nvPr/>
        </p:nvGraphicFramePr>
        <p:xfrm>
          <a:off x="3995738" y="2349500"/>
          <a:ext cx="1685925" cy="1052513"/>
        </p:xfrm>
        <a:graphic>
          <a:graphicData uri="http://schemas.openxmlformats.org/presentationml/2006/ole">
            <mc:AlternateContent xmlns:mc="http://schemas.openxmlformats.org/markup-compatibility/2006">
              <mc:Choice xmlns:v="urn:schemas-microsoft-com:vml" Requires="v">
                <p:oleObj spid="_x0000_s8395" name="Equation" r:id="rId3" imgW="507960" imgH="317160" progId="Equation.DSMT4">
                  <p:embed/>
                </p:oleObj>
              </mc:Choice>
              <mc:Fallback>
                <p:oleObj name="Equation" r:id="rId3" imgW="507960" imgH="31716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349500"/>
                        <a:ext cx="1685925"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7" name="Object 6"/>
          <p:cNvGraphicFramePr>
            <a:graphicFrameLocks noChangeAspect="1"/>
          </p:cNvGraphicFramePr>
          <p:nvPr/>
        </p:nvGraphicFramePr>
        <p:xfrm>
          <a:off x="1363663" y="2420938"/>
          <a:ext cx="1263650" cy="588962"/>
        </p:xfrm>
        <a:graphic>
          <a:graphicData uri="http://schemas.openxmlformats.org/presentationml/2006/ole">
            <mc:AlternateContent xmlns:mc="http://schemas.openxmlformats.org/markup-compatibility/2006">
              <mc:Choice xmlns:v="urn:schemas-microsoft-com:vml" Requires="v">
                <p:oleObj spid="_x0000_s8396" name="Equation" r:id="rId5" imgW="380670" imgH="177646" progId="Equation.DSMT4">
                  <p:embed/>
                </p:oleObj>
              </mc:Choice>
              <mc:Fallback>
                <p:oleObj name="Equation" r:id="rId5" imgW="380670" imgH="177646"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3663" y="2420938"/>
                        <a:ext cx="126365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8" name="Rectangle 7"/>
          <p:cNvSpPr>
            <a:spLocks noChangeArrowheads="1"/>
          </p:cNvSpPr>
          <p:nvPr/>
        </p:nvSpPr>
        <p:spPr bwMode="auto">
          <a:xfrm>
            <a:off x="323850" y="3429000"/>
            <a:ext cx="64008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it-IT" sz="2400" dirty="0"/>
              <a:t>Allo stato stazionario -F</a:t>
            </a:r>
            <a:r>
              <a:rPr lang="it-IT" sz="2400" baseline="-25000" dirty="0"/>
              <a:t>A</a:t>
            </a:r>
            <a:r>
              <a:rPr lang="it-IT" sz="2400" dirty="0"/>
              <a:t> = F</a:t>
            </a:r>
            <a:r>
              <a:rPr lang="it-IT" sz="2400" baseline="-25000" dirty="0"/>
              <a:t>G</a:t>
            </a:r>
          </a:p>
        </p:txBody>
      </p:sp>
      <p:graphicFrame>
        <p:nvGraphicFramePr>
          <p:cNvPr id="8199" name="Object 8"/>
          <p:cNvGraphicFramePr>
            <a:graphicFrameLocks noChangeAspect="1"/>
          </p:cNvGraphicFramePr>
          <p:nvPr/>
        </p:nvGraphicFramePr>
        <p:xfrm>
          <a:off x="971550" y="4076700"/>
          <a:ext cx="4046538" cy="1052513"/>
        </p:xfrm>
        <a:graphic>
          <a:graphicData uri="http://schemas.openxmlformats.org/presentationml/2006/ole">
            <mc:AlternateContent xmlns:mc="http://schemas.openxmlformats.org/markup-compatibility/2006">
              <mc:Choice xmlns:v="urn:schemas-microsoft-com:vml" Requires="v">
                <p:oleObj spid="_x0000_s8397" name="Equation" r:id="rId7" imgW="1218671" imgH="317362" progId="Equation.DSMT4">
                  <p:embed/>
                </p:oleObj>
              </mc:Choice>
              <mc:Fallback>
                <p:oleObj name="Equation" r:id="rId7" imgW="1218671" imgH="317362"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4076700"/>
                        <a:ext cx="4046538"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0" name="Text Box 9"/>
          <p:cNvSpPr txBox="1">
            <a:spLocks noChangeArrowheads="1"/>
          </p:cNvSpPr>
          <p:nvPr/>
        </p:nvSpPr>
        <p:spPr bwMode="auto">
          <a:xfrm>
            <a:off x="1521270" y="5991671"/>
            <a:ext cx="5715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dirty="0"/>
              <a:t>In questo caso f(x) =mg/K = costante = v</a:t>
            </a:r>
          </a:p>
        </p:txBody>
      </p:sp>
      <p:sp>
        <p:nvSpPr>
          <p:cNvPr id="8201" name="Text Box 10"/>
          <p:cNvSpPr txBox="1">
            <a:spLocks noChangeArrowheads="1"/>
          </p:cNvSpPr>
          <p:nvPr/>
        </p:nvSpPr>
        <p:spPr bwMode="auto">
          <a:xfrm>
            <a:off x="1228725" y="1989138"/>
            <a:ext cx="14668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Forza peso</a:t>
            </a:r>
          </a:p>
        </p:txBody>
      </p:sp>
      <p:sp>
        <p:nvSpPr>
          <p:cNvPr id="8202" name="Text Box 11"/>
          <p:cNvSpPr txBox="1">
            <a:spLocks noChangeArrowheads="1"/>
          </p:cNvSpPr>
          <p:nvPr/>
        </p:nvSpPr>
        <p:spPr bwMode="auto">
          <a:xfrm>
            <a:off x="3852863" y="1989138"/>
            <a:ext cx="18208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Forza di attrito</a:t>
            </a:r>
          </a:p>
        </p:txBody>
      </p:sp>
      <p:grpSp>
        <p:nvGrpSpPr>
          <p:cNvPr id="8203" name="Gruppo 1"/>
          <p:cNvGrpSpPr>
            <a:grpSpLocks/>
          </p:cNvGrpSpPr>
          <p:nvPr/>
        </p:nvGrpSpPr>
        <p:grpSpPr bwMode="auto">
          <a:xfrm>
            <a:off x="6516688" y="2349500"/>
            <a:ext cx="1933575" cy="2232025"/>
            <a:chOff x="6877050" y="3068638"/>
            <a:chExt cx="1933575" cy="2232025"/>
          </a:xfrm>
        </p:grpSpPr>
        <p:sp>
          <p:nvSpPr>
            <p:cNvPr id="8205" name="Rectangle 12"/>
            <p:cNvSpPr>
              <a:spLocks noChangeArrowheads="1"/>
            </p:cNvSpPr>
            <p:nvPr/>
          </p:nvSpPr>
          <p:spPr bwMode="auto">
            <a:xfrm>
              <a:off x="6877050" y="3068638"/>
              <a:ext cx="1439863" cy="22320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8206" name="Oval 13"/>
            <p:cNvSpPr>
              <a:spLocks noChangeArrowheads="1"/>
            </p:cNvSpPr>
            <p:nvPr/>
          </p:nvSpPr>
          <p:spPr bwMode="auto">
            <a:xfrm>
              <a:off x="7451725" y="4005263"/>
              <a:ext cx="288925" cy="287337"/>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207" name="Line 14"/>
            <p:cNvSpPr>
              <a:spLocks noChangeShapeType="1"/>
            </p:cNvSpPr>
            <p:nvPr/>
          </p:nvSpPr>
          <p:spPr bwMode="auto">
            <a:xfrm>
              <a:off x="7596188" y="429260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208" name="Text Box 16"/>
            <p:cNvSpPr txBox="1">
              <a:spLocks noChangeArrowheads="1"/>
            </p:cNvSpPr>
            <p:nvPr/>
          </p:nvSpPr>
          <p:spPr bwMode="auto">
            <a:xfrm>
              <a:off x="7667625" y="4437063"/>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mg</a:t>
              </a:r>
            </a:p>
          </p:txBody>
        </p:sp>
        <p:sp>
          <p:nvSpPr>
            <p:cNvPr id="8209" name="Line 17"/>
            <p:cNvSpPr>
              <a:spLocks noChangeShapeType="1"/>
            </p:cNvSpPr>
            <p:nvPr/>
          </p:nvSpPr>
          <p:spPr bwMode="auto">
            <a:xfrm flipV="1">
              <a:off x="7596188" y="3644900"/>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210" name="Text Box 18"/>
            <p:cNvSpPr txBox="1">
              <a:spLocks noChangeArrowheads="1"/>
            </p:cNvSpPr>
            <p:nvPr/>
          </p:nvSpPr>
          <p:spPr bwMode="auto">
            <a:xfrm>
              <a:off x="7650163" y="3783013"/>
              <a:ext cx="45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Kv</a:t>
              </a:r>
            </a:p>
          </p:txBody>
        </p:sp>
        <p:sp>
          <p:nvSpPr>
            <p:cNvPr id="8211" name="Freeform 19"/>
            <p:cNvSpPr>
              <a:spLocks/>
            </p:cNvSpPr>
            <p:nvPr/>
          </p:nvSpPr>
          <p:spPr bwMode="auto">
            <a:xfrm>
              <a:off x="7162800" y="3429000"/>
              <a:ext cx="865188" cy="71438"/>
            </a:xfrm>
            <a:custGeom>
              <a:avLst/>
              <a:gdLst>
                <a:gd name="T0" fmla="*/ 0 w 545"/>
                <a:gd name="T1" fmla="*/ 71438 h 45"/>
                <a:gd name="T2" fmla="*/ 144463 w 545"/>
                <a:gd name="T3" fmla="*/ 0 h 45"/>
                <a:gd name="T4" fmla="*/ 288925 w 545"/>
                <a:gd name="T5" fmla="*/ 71438 h 45"/>
                <a:gd name="T6" fmla="*/ 431800 w 545"/>
                <a:gd name="T7" fmla="*/ 0 h 45"/>
                <a:gd name="T8" fmla="*/ 576263 w 545"/>
                <a:gd name="T9" fmla="*/ 71438 h 45"/>
                <a:gd name="T10" fmla="*/ 720725 w 545"/>
                <a:gd name="T11" fmla="*/ 0 h 45"/>
                <a:gd name="T12" fmla="*/ 865188 w 545"/>
                <a:gd name="T13" fmla="*/ 71438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45">
                  <a:moveTo>
                    <a:pt x="0" y="45"/>
                  </a:moveTo>
                  <a:cubicBezTo>
                    <a:pt x="30" y="22"/>
                    <a:pt x="61" y="0"/>
                    <a:pt x="91" y="0"/>
                  </a:cubicBezTo>
                  <a:cubicBezTo>
                    <a:pt x="121" y="0"/>
                    <a:pt x="152" y="45"/>
                    <a:pt x="182" y="45"/>
                  </a:cubicBezTo>
                  <a:cubicBezTo>
                    <a:pt x="212" y="45"/>
                    <a:pt x="242" y="0"/>
                    <a:pt x="272" y="0"/>
                  </a:cubicBezTo>
                  <a:cubicBezTo>
                    <a:pt x="302" y="0"/>
                    <a:pt x="333" y="45"/>
                    <a:pt x="363" y="45"/>
                  </a:cubicBezTo>
                  <a:cubicBezTo>
                    <a:pt x="393" y="45"/>
                    <a:pt x="424" y="0"/>
                    <a:pt x="454" y="0"/>
                  </a:cubicBezTo>
                  <a:cubicBezTo>
                    <a:pt x="484" y="0"/>
                    <a:pt x="530" y="38"/>
                    <a:pt x="545" y="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212" name="Freeform 21"/>
            <p:cNvSpPr>
              <a:spLocks/>
            </p:cNvSpPr>
            <p:nvPr/>
          </p:nvSpPr>
          <p:spPr bwMode="auto">
            <a:xfrm>
              <a:off x="7162800" y="4868863"/>
              <a:ext cx="865188" cy="71437"/>
            </a:xfrm>
            <a:custGeom>
              <a:avLst/>
              <a:gdLst>
                <a:gd name="T0" fmla="*/ 0 w 545"/>
                <a:gd name="T1" fmla="*/ 71437 h 45"/>
                <a:gd name="T2" fmla="*/ 144463 w 545"/>
                <a:gd name="T3" fmla="*/ 0 h 45"/>
                <a:gd name="T4" fmla="*/ 288925 w 545"/>
                <a:gd name="T5" fmla="*/ 71437 h 45"/>
                <a:gd name="T6" fmla="*/ 431800 w 545"/>
                <a:gd name="T7" fmla="*/ 0 h 45"/>
                <a:gd name="T8" fmla="*/ 576263 w 545"/>
                <a:gd name="T9" fmla="*/ 71437 h 45"/>
                <a:gd name="T10" fmla="*/ 720725 w 545"/>
                <a:gd name="T11" fmla="*/ 0 h 45"/>
                <a:gd name="T12" fmla="*/ 865188 w 545"/>
                <a:gd name="T13" fmla="*/ 71437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45">
                  <a:moveTo>
                    <a:pt x="0" y="45"/>
                  </a:moveTo>
                  <a:cubicBezTo>
                    <a:pt x="30" y="22"/>
                    <a:pt x="61" y="0"/>
                    <a:pt x="91" y="0"/>
                  </a:cubicBezTo>
                  <a:cubicBezTo>
                    <a:pt x="121" y="0"/>
                    <a:pt x="152" y="45"/>
                    <a:pt x="182" y="45"/>
                  </a:cubicBezTo>
                  <a:cubicBezTo>
                    <a:pt x="212" y="45"/>
                    <a:pt x="242" y="0"/>
                    <a:pt x="272" y="0"/>
                  </a:cubicBezTo>
                  <a:cubicBezTo>
                    <a:pt x="302" y="0"/>
                    <a:pt x="333" y="45"/>
                    <a:pt x="363" y="45"/>
                  </a:cubicBezTo>
                  <a:cubicBezTo>
                    <a:pt x="393" y="45"/>
                    <a:pt x="424" y="0"/>
                    <a:pt x="454" y="0"/>
                  </a:cubicBezTo>
                  <a:cubicBezTo>
                    <a:pt x="484" y="0"/>
                    <a:pt x="530" y="38"/>
                    <a:pt x="545" y="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213" name="Freeform 22"/>
            <p:cNvSpPr>
              <a:spLocks/>
            </p:cNvSpPr>
            <p:nvPr/>
          </p:nvSpPr>
          <p:spPr bwMode="auto">
            <a:xfrm>
              <a:off x="7164388" y="4437063"/>
              <a:ext cx="865187" cy="71437"/>
            </a:xfrm>
            <a:custGeom>
              <a:avLst/>
              <a:gdLst>
                <a:gd name="T0" fmla="*/ 0 w 545"/>
                <a:gd name="T1" fmla="*/ 71437 h 45"/>
                <a:gd name="T2" fmla="*/ 144462 w 545"/>
                <a:gd name="T3" fmla="*/ 0 h 45"/>
                <a:gd name="T4" fmla="*/ 288925 w 545"/>
                <a:gd name="T5" fmla="*/ 71437 h 45"/>
                <a:gd name="T6" fmla="*/ 431800 w 545"/>
                <a:gd name="T7" fmla="*/ 0 h 45"/>
                <a:gd name="T8" fmla="*/ 576262 w 545"/>
                <a:gd name="T9" fmla="*/ 71437 h 45"/>
                <a:gd name="T10" fmla="*/ 720725 w 545"/>
                <a:gd name="T11" fmla="*/ 0 h 45"/>
                <a:gd name="T12" fmla="*/ 865187 w 545"/>
                <a:gd name="T13" fmla="*/ 71437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45">
                  <a:moveTo>
                    <a:pt x="0" y="45"/>
                  </a:moveTo>
                  <a:cubicBezTo>
                    <a:pt x="30" y="22"/>
                    <a:pt x="61" y="0"/>
                    <a:pt x="91" y="0"/>
                  </a:cubicBezTo>
                  <a:cubicBezTo>
                    <a:pt x="121" y="0"/>
                    <a:pt x="152" y="45"/>
                    <a:pt x="182" y="45"/>
                  </a:cubicBezTo>
                  <a:cubicBezTo>
                    <a:pt x="212" y="45"/>
                    <a:pt x="242" y="0"/>
                    <a:pt x="272" y="0"/>
                  </a:cubicBezTo>
                  <a:cubicBezTo>
                    <a:pt x="302" y="0"/>
                    <a:pt x="333" y="45"/>
                    <a:pt x="363" y="45"/>
                  </a:cubicBezTo>
                  <a:cubicBezTo>
                    <a:pt x="393" y="45"/>
                    <a:pt x="424" y="0"/>
                    <a:pt x="454" y="0"/>
                  </a:cubicBezTo>
                  <a:cubicBezTo>
                    <a:pt x="484" y="0"/>
                    <a:pt x="530" y="38"/>
                    <a:pt x="545" y="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214" name="Freeform 23"/>
            <p:cNvSpPr>
              <a:spLocks/>
            </p:cNvSpPr>
            <p:nvPr/>
          </p:nvSpPr>
          <p:spPr bwMode="auto">
            <a:xfrm>
              <a:off x="7164388" y="4149725"/>
              <a:ext cx="865187" cy="71438"/>
            </a:xfrm>
            <a:custGeom>
              <a:avLst/>
              <a:gdLst>
                <a:gd name="T0" fmla="*/ 0 w 545"/>
                <a:gd name="T1" fmla="*/ 71438 h 45"/>
                <a:gd name="T2" fmla="*/ 144462 w 545"/>
                <a:gd name="T3" fmla="*/ 0 h 45"/>
                <a:gd name="T4" fmla="*/ 288925 w 545"/>
                <a:gd name="T5" fmla="*/ 71438 h 45"/>
                <a:gd name="T6" fmla="*/ 431800 w 545"/>
                <a:gd name="T7" fmla="*/ 0 h 45"/>
                <a:gd name="T8" fmla="*/ 576262 w 545"/>
                <a:gd name="T9" fmla="*/ 71438 h 45"/>
                <a:gd name="T10" fmla="*/ 720725 w 545"/>
                <a:gd name="T11" fmla="*/ 0 h 45"/>
                <a:gd name="T12" fmla="*/ 865187 w 545"/>
                <a:gd name="T13" fmla="*/ 71438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45">
                  <a:moveTo>
                    <a:pt x="0" y="45"/>
                  </a:moveTo>
                  <a:cubicBezTo>
                    <a:pt x="30" y="22"/>
                    <a:pt x="61" y="0"/>
                    <a:pt x="91" y="0"/>
                  </a:cubicBezTo>
                  <a:cubicBezTo>
                    <a:pt x="121" y="0"/>
                    <a:pt x="152" y="45"/>
                    <a:pt x="182" y="45"/>
                  </a:cubicBezTo>
                  <a:cubicBezTo>
                    <a:pt x="212" y="45"/>
                    <a:pt x="242" y="0"/>
                    <a:pt x="272" y="0"/>
                  </a:cubicBezTo>
                  <a:cubicBezTo>
                    <a:pt x="302" y="0"/>
                    <a:pt x="333" y="45"/>
                    <a:pt x="363" y="45"/>
                  </a:cubicBezTo>
                  <a:cubicBezTo>
                    <a:pt x="393" y="45"/>
                    <a:pt x="424" y="0"/>
                    <a:pt x="454" y="0"/>
                  </a:cubicBezTo>
                  <a:cubicBezTo>
                    <a:pt x="484" y="0"/>
                    <a:pt x="530" y="38"/>
                    <a:pt x="545" y="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215" name="Freeform 24"/>
            <p:cNvSpPr>
              <a:spLocks/>
            </p:cNvSpPr>
            <p:nvPr/>
          </p:nvSpPr>
          <p:spPr bwMode="auto">
            <a:xfrm>
              <a:off x="7164388" y="3789363"/>
              <a:ext cx="865187" cy="71437"/>
            </a:xfrm>
            <a:custGeom>
              <a:avLst/>
              <a:gdLst>
                <a:gd name="T0" fmla="*/ 0 w 545"/>
                <a:gd name="T1" fmla="*/ 71437 h 45"/>
                <a:gd name="T2" fmla="*/ 144462 w 545"/>
                <a:gd name="T3" fmla="*/ 0 h 45"/>
                <a:gd name="T4" fmla="*/ 288925 w 545"/>
                <a:gd name="T5" fmla="*/ 71437 h 45"/>
                <a:gd name="T6" fmla="*/ 431800 w 545"/>
                <a:gd name="T7" fmla="*/ 0 h 45"/>
                <a:gd name="T8" fmla="*/ 576262 w 545"/>
                <a:gd name="T9" fmla="*/ 71437 h 45"/>
                <a:gd name="T10" fmla="*/ 720725 w 545"/>
                <a:gd name="T11" fmla="*/ 0 h 45"/>
                <a:gd name="T12" fmla="*/ 865187 w 545"/>
                <a:gd name="T13" fmla="*/ 71437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45">
                  <a:moveTo>
                    <a:pt x="0" y="45"/>
                  </a:moveTo>
                  <a:cubicBezTo>
                    <a:pt x="30" y="22"/>
                    <a:pt x="61" y="0"/>
                    <a:pt x="91" y="0"/>
                  </a:cubicBezTo>
                  <a:cubicBezTo>
                    <a:pt x="121" y="0"/>
                    <a:pt x="152" y="45"/>
                    <a:pt x="182" y="45"/>
                  </a:cubicBezTo>
                  <a:cubicBezTo>
                    <a:pt x="212" y="45"/>
                    <a:pt x="242" y="0"/>
                    <a:pt x="272" y="0"/>
                  </a:cubicBezTo>
                  <a:cubicBezTo>
                    <a:pt x="302" y="0"/>
                    <a:pt x="333" y="45"/>
                    <a:pt x="363" y="45"/>
                  </a:cubicBezTo>
                  <a:cubicBezTo>
                    <a:pt x="393" y="45"/>
                    <a:pt x="424" y="0"/>
                    <a:pt x="454" y="0"/>
                  </a:cubicBezTo>
                  <a:cubicBezTo>
                    <a:pt x="484" y="0"/>
                    <a:pt x="530" y="38"/>
                    <a:pt x="545" y="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216" name="Line 25"/>
            <p:cNvSpPr>
              <a:spLocks noChangeShapeType="1"/>
            </p:cNvSpPr>
            <p:nvPr/>
          </p:nvSpPr>
          <p:spPr bwMode="auto">
            <a:xfrm>
              <a:off x="8459788" y="3213100"/>
              <a:ext cx="0" cy="172878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8217" name="Text Box 27"/>
            <p:cNvSpPr txBox="1">
              <a:spLocks noChangeArrowheads="1"/>
            </p:cNvSpPr>
            <p:nvPr/>
          </p:nvSpPr>
          <p:spPr bwMode="auto">
            <a:xfrm>
              <a:off x="8512175" y="4384675"/>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a:t>
              </a:r>
            </a:p>
          </p:txBody>
        </p:sp>
      </p:grpSp>
      <p:sp>
        <p:nvSpPr>
          <p:cNvPr id="8204" name="Text Box 9"/>
          <p:cNvSpPr txBox="1">
            <a:spLocks noChangeArrowheads="1"/>
          </p:cNvSpPr>
          <p:nvPr/>
        </p:nvSpPr>
        <p:spPr bwMode="auto">
          <a:xfrm>
            <a:off x="682625" y="5229225"/>
            <a:ext cx="8213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dirty="0"/>
              <a:t>Ovvero il corpo scenderà verso il basso a velocità costante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50106"/>
          </a:xfrm>
        </p:spPr>
        <p:txBody>
          <a:bodyPr/>
          <a:lstStyle/>
          <a:p>
            <a:r>
              <a:rPr lang="it-IT" dirty="0"/>
              <a:t>Analogo meccanico 1</a:t>
            </a:r>
          </a:p>
        </p:txBody>
      </p:sp>
      <p:sp>
        <p:nvSpPr>
          <p:cNvPr id="3" name="Segnaposto contenuto 2"/>
          <p:cNvSpPr>
            <a:spLocks noGrp="1"/>
          </p:cNvSpPr>
          <p:nvPr>
            <p:ph idx="1"/>
          </p:nvPr>
        </p:nvSpPr>
        <p:spPr>
          <a:xfrm>
            <a:off x="395536" y="1196752"/>
            <a:ext cx="8507288" cy="1036712"/>
          </a:xfrm>
        </p:spPr>
        <p:txBody>
          <a:bodyPr/>
          <a:lstStyle/>
          <a:p>
            <a:pPr marL="0" indent="0">
              <a:buNone/>
            </a:pPr>
            <a:r>
              <a:rPr lang="it-IT" sz="2400" dirty="0"/>
              <a:t>In  questo caso la soluzione analitica dell’equazione differenziale </a:t>
            </a:r>
          </a:p>
        </p:txBody>
      </p:sp>
      <p:graphicFrame>
        <p:nvGraphicFramePr>
          <p:cNvPr id="4" name="Object 8"/>
          <p:cNvGraphicFramePr>
            <a:graphicFrameLocks noChangeAspect="1"/>
          </p:cNvGraphicFramePr>
          <p:nvPr>
            <p:extLst>
              <p:ext uri="{D42A27DB-BD31-4B8C-83A1-F6EECF244321}">
                <p14:modId xmlns:p14="http://schemas.microsoft.com/office/powerpoint/2010/main" val="2224891502"/>
              </p:ext>
            </p:extLst>
          </p:nvPr>
        </p:nvGraphicFramePr>
        <p:xfrm>
          <a:off x="2915816" y="1916832"/>
          <a:ext cx="2149475" cy="1052512"/>
        </p:xfrm>
        <a:graphic>
          <a:graphicData uri="http://schemas.openxmlformats.org/presentationml/2006/ole">
            <mc:AlternateContent xmlns:mc="http://schemas.openxmlformats.org/markup-compatibility/2006">
              <mc:Choice xmlns:v="urn:schemas-microsoft-com:vml" Requires="v">
                <p:oleObj spid="_x0000_s44069" name="Equation" r:id="rId3" imgW="647640" imgH="317160" progId="Equation.DSMT4">
                  <p:embed/>
                </p:oleObj>
              </mc:Choice>
              <mc:Fallback>
                <p:oleObj name="Equation" r:id="rId3" imgW="647640" imgH="317160" progId="Equation.DSMT4">
                  <p:embed/>
                  <p:pic>
                    <p:nvPicPr>
                      <p:cNvPr id="0" name=""/>
                      <p:cNvPicPr>
                        <a:picLocks noChangeAspect="1" noChangeArrowheads="1"/>
                      </p:cNvPicPr>
                      <p:nvPr/>
                    </p:nvPicPr>
                    <p:blipFill>
                      <a:blip r:embed="rId4"/>
                      <a:srcRect/>
                      <a:stretch>
                        <a:fillRect/>
                      </a:stretch>
                    </p:blipFill>
                    <p:spPr bwMode="auto">
                      <a:xfrm>
                        <a:off x="2915816" y="1916832"/>
                        <a:ext cx="2149475"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ttangolo 4"/>
          <p:cNvSpPr/>
          <p:nvPr/>
        </p:nvSpPr>
        <p:spPr>
          <a:xfrm>
            <a:off x="467544" y="3068960"/>
            <a:ext cx="8208912" cy="3431709"/>
          </a:xfrm>
          <a:prstGeom prst="rect">
            <a:avLst/>
          </a:prstGeom>
        </p:spPr>
        <p:txBody>
          <a:bodyPr wrap="square">
            <a:spAutoFit/>
          </a:bodyPr>
          <a:lstStyle/>
          <a:p>
            <a:pPr>
              <a:spcAft>
                <a:spcPts val="600"/>
              </a:spcAft>
            </a:pPr>
            <a:r>
              <a:rPr lang="it-IT" sz="2400" dirty="0"/>
              <a:t>ovviamente esiste ed è:</a:t>
            </a:r>
          </a:p>
          <a:p>
            <a:pPr>
              <a:spcAft>
                <a:spcPts val="600"/>
              </a:spcAft>
            </a:pPr>
            <a:r>
              <a:rPr lang="it-IT" sz="2400" dirty="0"/>
              <a:t>x(t)= </a:t>
            </a:r>
            <a:r>
              <a:rPr lang="it-IT" sz="2400" dirty="0" err="1"/>
              <a:t>v×t</a:t>
            </a:r>
            <a:r>
              <a:rPr lang="it-IT" sz="2400" dirty="0"/>
              <a:t> + c, dove c = x(t=0) </a:t>
            </a:r>
          </a:p>
          <a:p>
            <a:pPr>
              <a:spcAft>
                <a:spcPts val="600"/>
              </a:spcAft>
            </a:pPr>
            <a:r>
              <a:rPr lang="it-IT" sz="2400" dirty="0"/>
              <a:t>Se il corpo si trova all’origine dell’asse  avremo semplicemente:</a:t>
            </a:r>
          </a:p>
          <a:p>
            <a:pPr marL="0" indent="0">
              <a:spcAft>
                <a:spcPts val="600"/>
              </a:spcAft>
              <a:buNone/>
            </a:pPr>
            <a:r>
              <a:rPr lang="it-IT" sz="2400" dirty="0"/>
              <a:t>x(t) = </a:t>
            </a:r>
            <a:r>
              <a:rPr lang="it-IT" sz="2400" dirty="0" err="1"/>
              <a:t>v×t</a:t>
            </a:r>
            <a:r>
              <a:rPr lang="it-IT" sz="2400" dirty="0"/>
              <a:t> </a:t>
            </a:r>
          </a:p>
          <a:p>
            <a:pPr marL="0" indent="0">
              <a:spcAft>
                <a:spcPts val="600"/>
              </a:spcAft>
              <a:buNone/>
            </a:pPr>
            <a:r>
              <a:rPr lang="it-IT" sz="2400" dirty="0"/>
              <a:t>E possiamo conoscere con esattezza la posizione del corpo in ogni istante.</a:t>
            </a:r>
          </a:p>
          <a:p>
            <a:pPr marL="0" indent="0">
              <a:spcAft>
                <a:spcPts val="600"/>
              </a:spcAft>
              <a:buNone/>
            </a:pPr>
            <a:r>
              <a:rPr lang="it-IT" sz="2400" dirty="0"/>
              <a:t>Ovviamente questo NON è un sistema complesso.</a:t>
            </a:r>
          </a:p>
        </p:txBody>
      </p:sp>
    </p:spTree>
    <p:extLst>
      <p:ext uri="{BB962C8B-B14F-4D97-AF65-F5344CB8AC3E}">
        <p14:creationId xmlns:p14="http://schemas.microsoft.com/office/powerpoint/2010/main" val="290899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ctrTitle"/>
          </p:nvPr>
        </p:nvSpPr>
        <p:spPr>
          <a:xfrm>
            <a:off x="684213" y="188913"/>
            <a:ext cx="7772400" cy="936625"/>
          </a:xfrm>
        </p:spPr>
        <p:txBody>
          <a:bodyPr/>
          <a:lstStyle/>
          <a:p>
            <a:pPr eaLnBrk="1" hangingPunct="1"/>
            <a:r>
              <a:rPr lang="it-IT" sz="4000" dirty="0"/>
              <a:t>Analogo meccanico 2</a:t>
            </a:r>
          </a:p>
        </p:txBody>
      </p:sp>
      <p:sp>
        <p:nvSpPr>
          <p:cNvPr id="9219" name="Rectangle 5"/>
          <p:cNvSpPr>
            <a:spLocks noGrp="1" noChangeArrowheads="1"/>
          </p:cNvSpPr>
          <p:nvPr>
            <p:ph type="subTitle" idx="1"/>
          </p:nvPr>
        </p:nvSpPr>
        <p:spPr>
          <a:xfrm>
            <a:off x="323528" y="2133600"/>
            <a:ext cx="2593975" cy="576263"/>
          </a:xfrm>
        </p:spPr>
        <p:txBody>
          <a:bodyPr/>
          <a:lstStyle/>
          <a:p>
            <a:pPr eaLnBrk="1" hangingPunct="1">
              <a:lnSpc>
                <a:spcPct val="90000"/>
              </a:lnSpc>
            </a:pPr>
            <a:r>
              <a:rPr lang="it-IT" dirty="0" err="1"/>
              <a:t>F</a:t>
            </a:r>
            <a:r>
              <a:rPr lang="it-IT" baseline="-25000" dirty="0" err="1"/>
              <a:t>peso</a:t>
            </a:r>
            <a:r>
              <a:rPr lang="it-IT" dirty="0"/>
              <a:t> </a:t>
            </a:r>
            <a:r>
              <a:rPr lang="it-IT" dirty="0">
                <a:sym typeface="Wingdings" pitchFamily="2" charset="2"/>
              </a:rPr>
              <a:t>= F(x);</a:t>
            </a:r>
            <a:endParaRPr lang="it-IT" dirty="0"/>
          </a:p>
        </p:txBody>
      </p:sp>
      <p:grpSp>
        <p:nvGrpSpPr>
          <p:cNvPr id="9220" name="Gruppo 4"/>
          <p:cNvGrpSpPr>
            <a:grpSpLocks/>
          </p:cNvGrpSpPr>
          <p:nvPr/>
        </p:nvGrpSpPr>
        <p:grpSpPr bwMode="auto">
          <a:xfrm>
            <a:off x="539750" y="2855913"/>
            <a:ext cx="6551613" cy="3124200"/>
            <a:chOff x="1475656" y="2855243"/>
            <a:chExt cx="6551613" cy="3124200"/>
          </a:xfrm>
        </p:grpSpPr>
        <p:sp>
          <p:nvSpPr>
            <p:cNvPr id="9227" name="Text Box 10"/>
            <p:cNvSpPr txBox="1">
              <a:spLocks noChangeArrowheads="1"/>
            </p:cNvSpPr>
            <p:nvPr/>
          </p:nvSpPr>
          <p:spPr bwMode="auto">
            <a:xfrm>
              <a:off x="2627313" y="29718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z</a:t>
              </a:r>
            </a:p>
          </p:txBody>
        </p:sp>
        <p:sp>
          <p:nvSpPr>
            <p:cNvPr id="9228" name="Text Box 11"/>
            <p:cNvSpPr txBox="1">
              <a:spLocks noChangeArrowheads="1"/>
            </p:cNvSpPr>
            <p:nvPr/>
          </p:nvSpPr>
          <p:spPr bwMode="auto">
            <a:xfrm>
              <a:off x="7452320" y="558256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x</a:t>
              </a:r>
            </a:p>
          </p:txBody>
        </p:sp>
        <p:grpSp>
          <p:nvGrpSpPr>
            <p:cNvPr id="9229" name="Gruppo 3"/>
            <p:cNvGrpSpPr>
              <a:grpSpLocks/>
            </p:cNvGrpSpPr>
            <p:nvPr/>
          </p:nvGrpSpPr>
          <p:grpSpPr bwMode="auto">
            <a:xfrm>
              <a:off x="1475656" y="2855243"/>
              <a:ext cx="6551613" cy="3094037"/>
              <a:chOff x="1044723" y="2862263"/>
              <a:chExt cx="6551613" cy="3094037"/>
            </a:xfrm>
          </p:grpSpPr>
          <p:sp>
            <p:nvSpPr>
              <p:cNvPr id="9230" name="Text Box 13"/>
              <p:cNvSpPr txBox="1">
                <a:spLocks noChangeArrowheads="1"/>
              </p:cNvSpPr>
              <p:nvPr/>
            </p:nvSpPr>
            <p:spPr bwMode="auto">
              <a:xfrm>
                <a:off x="4284663" y="5589588"/>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a:t>
                </a:r>
                <a:r>
                  <a:rPr lang="it-IT" baseline="-25000"/>
                  <a:t>m</a:t>
                </a:r>
              </a:p>
            </p:txBody>
          </p:sp>
          <p:grpSp>
            <p:nvGrpSpPr>
              <p:cNvPr id="9231" name="Gruppo 2"/>
              <p:cNvGrpSpPr>
                <a:grpSpLocks/>
              </p:cNvGrpSpPr>
              <p:nvPr/>
            </p:nvGrpSpPr>
            <p:grpSpPr bwMode="auto">
              <a:xfrm>
                <a:off x="1044723" y="2862263"/>
                <a:ext cx="6551613" cy="2654300"/>
                <a:chOff x="1044575" y="2862263"/>
                <a:chExt cx="6551613" cy="2654300"/>
              </a:xfrm>
            </p:grpSpPr>
            <p:grpSp>
              <p:nvGrpSpPr>
                <p:cNvPr id="9232" name="Group 9"/>
                <p:cNvGrpSpPr>
                  <a:grpSpLocks/>
                </p:cNvGrpSpPr>
                <p:nvPr/>
              </p:nvGrpSpPr>
              <p:grpSpPr bwMode="auto">
                <a:xfrm>
                  <a:off x="1044575" y="2862263"/>
                  <a:ext cx="6551613" cy="2654300"/>
                  <a:chOff x="658" y="1667"/>
                  <a:chExt cx="4127" cy="1672"/>
                </a:xfrm>
              </p:grpSpPr>
              <p:sp>
                <p:nvSpPr>
                  <p:cNvPr id="9239" name="Line 6"/>
                  <p:cNvSpPr>
                    <a:spLocks noChangeShapeType="1"/>
                  </p:cNvSpPr>
                  <p:nvPr/>
                </p:nvSpPr>
                <p:spPr bwMode="auto">
                  <a:xfrm flipV="1">
                    <a:off x="1589" y="1667"/>
                    <a:ext cx="0" cy="163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40" name="Line 7"/>
                  <p:cNvSpPr>
                    <a:spLocks noChangeShapeType="1"/>
                  </p:cNvSpPr>
                  <p:nvPr/>
                </p:nvSpPr>
                <p:spPr bwMode="auto">
                  <a:xfrm>
                    <a:off x="658" y="3300"/>
                    <a:ext cx="412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41" name="Freeform 8"/>
                  <p:cNvSpPr>
                    <a:spLocks/>
                  </p:cNvSpPr>
                  <p:nvPr/>
                </p:nvSpPr>
                <p:spPr bwMode="auto">
                  <a:xfrm>
                    <a:off x="817" y="2334"/>
                    <a:ext cx="3152" cy="1005"/>
                  </a:xfrm>
                  <a:custGeom>
                    <a:avLst/>
                    <a:gdLst>
                      <a:gd name="T0" fmla="*/ 0 w 3152"/>
                      <a:gd name="T1" fmla="*/ 370 h 1005"/>
                      <a:gd name="T2" fmla="*/ 817 w 3152"/>
                      <a:gd name="T3" fmla="*/ 960 h 1005"/>
                      <a:gd name="T4" fmla="*/ 1860 w 3152"/>
                      <a:gd name="T5" fmla="*/ 98 h 1005"/>
                      <a:gd name="T6" fmla="*/ 2948 w 3152"/>
                      <a:gd name="T7" fmla="*/ 370 h 1005"/>
                      <a:gd name="T8" fmla="*/ 3085 w 3152"/>
                      <a:gd name="T9" fmla="*/ 415 h 1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2" h="1005">
                        <a:moveTo>
                          <a:pt x="0" y="370"/>
                        </a:moveTo>
                        <a:cubicBezTo>
                          <a:pt x="253" y="687"/>
                          <a:pt x="507" y="1005"/>
                          <a:pt x="817" y="960"/>
                        </a:cubicBezTo>
                        <a:cubicBezTo>
                          <a:pt x="1127" y="915"/>
                          <a:pt x="1505" y="196"/>
                          <a:pt x="1860" y="98"/>
                        </a:cubicBezTo>
                        <a:cubicBezTo>
                          <a:pt x="2215" y="0"/>
                          <a:pt x="2744" y="317"/>
                          <a:pt x="2948" y="370"/>
                        </a:cubicBezTo>
                        <a:cubicBezTo>
                          <a:pt x="3152" y="423"/>
                          <a:pt x="3118" y="419"/>
                          <a:pt x="3085" y="415"/>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9233" name="Line 12"/>
                <p:cNvSpPr>
                  <a:spLocks noChangeShapeType="1"/>
                </p:cNvSpPr>
                <p:nvPr/>
              </p:nvSpPr>
              <p:spPr bwMode="auto">
                <a:xfrm>
                  <a:off x="4427538" y="4076700"/>
                  <a:ext cx="0" cy="1368425"/>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34" name="Oval 14"/>
                <p:cNvSpPr>
                  <a:spLocks noChangeArrowheads="1"/>
                </p:cNvSpPr>
                <p:nvPr/>
              </p:nvSpPr>
              <p:spPr bwMode="auto">
                <a:xfrm>
                  <a:off x="3635375" y="4292600"/>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35" name="Line 15"/>
                <p:cNvSpPr>
                  <a:spLocks noChangeShapeType="1"/>
                </p:cNvSpPr>
                <p:nvPr/>
              </p:nvSpPr>
              <p:spPr bwMode="auto">
                <a:xfrm>
                  <a:off x="3708400" y="4437063"/>
                  <a:ext cx="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36" name="Text Box 16"/>
                <p:cNvSpPr txBox="1">
                  <a:spLocks noChangeArrowheads="1"/>
                </p:cNvSpPr>
                <p:nvPr/>
              </p:nvSpPr>
              <p:spPr bwMode="auto">
                <a:xfrm>
                  <a:off x="3276600" y="5084763"/>
                  <a:ext cx="874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600"/>
                    <a:t>F</a:t>
                  </a:r>
                  <a:r>
                    <a:rPr lang="it-IT" sz="1600" baseline="-25000"/>
                    <a:t>G</a:t>
                  </a:r>
                  <a:r>
                    <a:rPr lang="it-IT" sz="1600"/>
                    <a:t>= mg</a:t>
                  </a:r>
                </a:p>
              </p:txBody>
            </p:sp>
            <p:sp>
              <p:nvSpPr>
                <p:cNvPr id="9237" name="Line 17"/>
                <p:cNvSpPr>
                  <a:spLocks noChangeShapeType="1"/>
                </p:cNvSpPr>
                <p:nvPr/>
              </p:nvSpPr>
              <p:spPr bwMode="auto">
                <a:xfrm>
                  <a:off x="3779838" y="4437063"/>
                  <a:ext cx="287337"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38" name="Line 18"/>
                <p:cNvSpPr>
                  <a:spLocks noChangeShapeType="1"/>
                </p:cNvSpPr>
                <p:nvPr/>
              </p:nvSpPr>
              <p:spPr bwMode="auto">
                <a:xfrm flipH="1">
                  <a:off x="3348038" y="4437063"/>
                  <a:ext cx="287337"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graphicFrame>
        <p:nvGraphicFramePr>
          <p:cNvPr id="9221" name="Object 21"/>
          <p:cNvGraphicFramePr>
            <a:graphicFrameLocks noChangeAspect="1"/>
          </p:cNvGraphicFramePr>
          <p:nvPr>
            <p:extLst>
              <p:ext uri="{D42A27DB-BD31-4B8C-83A1-F6EECF244321}">
                <p14:modId xmlns:p14="http://schemas.microsoft.com/office/powerpoint/2010/main" val="3730866212"/>
              </p:ext>
            </p:extLst>
          </p:nvPr>
        </p:nvGraphicFramePr>
        <p:xfrm>
          <a:off x="6599758" y="1916113"/>
          <a:ext cx="1644650" cy="1052512"/>
        </p:xfrm>
        <a:graphic>
          <a:graphicData uri="http://schemas.openxmlformats.org/presentationml/2006/ole">
            <mc:AlternateContent xmlns:mc="http://schemas.openxmlformats.org/markup-compatibility/2006">
              <mc:Choice xmlns:v="urn:schemas-microsoft-com:vml" Requires="v">
                <p:oleObj spid="_x0000_s9349" name="Equation" r:id="rId3" imgW="495000" imgH="317160" progId="Equation.DSMT4">
                  <p:embed/>
                </p:oleObj>
              </mc:Choice>
              <mc:Fallback>
                <p:oleObj name="Equation" r:id="rId3" imgW="495000" imgH="317160" progId="Equation.DSMT4">
                  <p:embed/>
                  <p:pic>
                    <p:nvPicPr>
                      <p:cNvPr id="0" name="Object 21"/>
                      <p:cNvPicPr>
                        <a:picLocks noChangeAspect="1" noChangeArrowheads="1"/>
                      </p:cNvPicPr>
                      <p:nvPr/>
                    </p:nvPicPr>
                    <p:blipFill>
                      <a:blip r:embed="rId4"/>
                      <a:srcRect/>
                      <a:stretch>
                        <a:fillRect/>
                      </a:stretch>
                    </p:blipFill>
                    <p:spPr bwMode="auto">
                      <a:xfrm>
                        <a:off x="6599758" y="1916113"/>
                        <a:ext cx="1644650"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Rectangle 22"/>
          <p:cNvSpPr>
            <a:spLocks noChangeArrowheads="1"/>
          </p:cNvSpPr>
          <p:nvPr/>
        </p:nvSpPr>
        <p:spPr bwMode="auto">
          <a:xfrm>
            <a:off x="971550" y="981075"/>
            <a:ext cx="72644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it-IT" sz="2800" dirty="0"/>
              <a:t>Moto di un corpo vincolato ad una superficie curva  in un fluido viscoso</a:t>
            </a:r>
          </a:p>
        </p:txBody>
      </p:sp>
      <p:sp>
        <p:nvSpPr>
          <p:cNvPr id="9223" name="Text Box 23"/>
          <p:cNvSpPr txBox="1">
            <a:spLocks noChangeArrowheads="1"/>
          </p:cNvSpPr>
          <p:nvPr/>
        </p:nvSpPr>
        <p:spPr bwMode="auto">
          <a:xfrm>
            <a:off x="1331913" y="6092825"/>
            <a:ext cx="6826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dirty="0"/>
              <a:t>In questo caso f(x) =g(x)/K </a:t>
            </a:r>
            <a:r>
              <a:rPr lang="it-IT" sz="2400" dirty="0">
                <a:sym typeface="Wingdings" pitchFamily="2" charset="2"/>
              </a:rPr>
              <a:t> </a:t>
            </a:r>
            <a:r>
              <a:rPr lang="it-IT" sz="2400" i="1" dirty="0">
                <a:sym typeface="Wingdings" pitchFamily="2" charset="2"/>
              </a:rPr>
              <a:t>forza generalizzata</a:t>
            </a:r>
            <a:endParaRPr lang="it-IT" sz="2400" i="1" dirty="0"/>
          </a:p>
        </p:txBody>
      </p:sp>
      <p:sp>
        <p:nvSpPr>
          <p:cNvPr id="9224" name="CasellaDiTesto 1"/>
          <p:cNvSpPr txBox="1">
            <a:spLocks noChangeArrowheads="1"/>
          </p:cNvSpPr>
          <p:nvPr/>
        </p:nvSpPr>
        <p:spPr bwMode="auto">
          <a:xfrm>
            <a:off x="4532313" y="2997200"/>
            <a:ext cx="42878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La forza peso viene scomposta in componenti ║ o ┴ alla superficie e solo la componente ║ fa muovere il corpo </a:t>
            </a:r>
          </a:p>
        </p:txBody>
      </p:sp>
      <p:cxnSp>
        <p:nvCxnSpPr>
          <p:cNvPr id="7" name="Connettore 2 6"/>
          <p:cNvCxnSpPr/>
          <p:nvPr/>
        </p:nvCxnSpPr>
        <p:spPr>
          <a:xfrm flipH="1" flipV="1">
            <a:off x="4205288" y="4151313"/>
            <a:ext cx="1087437" cy="6397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6" name="CasellaDiTesto 7"/>
          <p:cNvSpPr txBox="1">
            <a:spLocks noChangeArrowheads="1"/>
          </p:cNvSpPr>
          <p:nvPr/>
        </p:nvSpPr>
        <p:spPr bwMode="auto">
          <a:xfrm>
            <a:off x="5580063" y="4941888"/>
            <a:ext cx="1114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F(x</a:t>
            </a:r>
            <a:r>
              <a:rPr lang="it-IT" baseline="-25000"/>
              <a:t>m</a:t>
            </a:r>
            <a:r>
              <a:rPr lang="it-IT"/>
              <a:t>) = 0</a:t>
            </a:r>
          </a:p>
        </p:txBody>
      </p:sp>
      <p:graphicFrame>
        <p:nvGraphicFramePr>
          <p:cNvPr id="26" name="Object 5"/>
          <p:cNvGraphicFramePr>
            <a:graphicFrameLocks noChangeAspect="1"/>
          </p:cNvGraphicFramePr>
          <p:nvPr>
            <p:extLst>
              <p:ext uri="{D42A27DB-BD31-4B8C-83A1-F6EECF244321}">
                <p14:modId xmlns:p14="http://schemas.microsoft.com/office/powerpoint/2010/main" val="755641537"/>
              </p:ext>
            </p:extLst>
          </p:nvPr>
        </p:nvGraphicFramePr>
        <p:xfrm>
          <a:off x="2972593" y="1897888"/>
          <a:ext cx="1685925" cy="1052513"/>
        </p:xfrm>
        <a:graphic>
          <a:graphicData uri="http://schemas.openxmlformats.org/presentationml/2006/ole">
            <mc:AlternateContent xmlns:mc="http://schemas.openxmlformats.org/markup-compatibility/2006">
              <mc:Choice xmlns:v="urn:schemas-microsoft-com:vml" Requires="v">
                <p:oleObj spid="_x0000_s9350" name="Equation" r:id="rId5" imgW="507960" imgH="317160" progId="Equation.DSMT4">
                  <p:embed/>
                </p:oleObj>
              </mc:Choice>
              <mc:Fallback>
                <p:oleObj name="Equation" r:id="rId5" imgW="507960" imgH="3171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2593" y="1897888"/>
                        <a:ext cx="1685925"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ttangolo 1"/>
          <p:cNvSpPr/>
          <p:nvPr/>
        </p:nvSpPr>
        <p:spPr>
          <a:xfrm>
            <a:off x="4812210" y="2221676"/>
            <a:ext cx="1332864" cy="400110"/>
          </a:xfrm>
          <a:prstGeom prst="rect">
            <a:avLst/>
          </a:prstGeom>
        </p:spPr>
        <p:txBody>
          <a:bodyPr wrap="none">
            <a:spAutoFit/>
          </a:bodyPr>
          <a:lstStyle/>
          <a:p>
            <a:pPr algn="ctr">
              <a:spcBef>
                <a:spcPct val="20000"/>
              </a:spcBef>
            </a:pPr>
            <a:r>
              <a:rPr lang="it-IT" sz="2000" dirty="0"/>
              <a:t>-F</a:t>
            </a:r>
            <a:r>
              <a:rPr lang="it-IT" sz="2000" baseline="-25000" dirty="0"/>
              <a:t>A</a:t>
            </a:r>
            <a:r>
              <a:rPr lang="it-IT" sz="2000" dirty="0"/>
              <a:t> = </a:t>
            </a:r>
            <a:r>
              <a:rPr lang="it-IT" sz="2000" dirty="0" err="1"/>
              <a:t>F</a:t>
            </a:r>
            <a:r>
              <a:rPr lang="it-IT" sz="2000" baseline="-25000" dirty="0" err="1"/>
              <a:t>peso</a:t>
            </a:r>
            <a:endParaRPr lang="it-IT" sz="2000" baseline="-25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611188" y="549275"/>
            <a:ext cx="7772400" cy="1150938"/>
          </a:xfrm>
        </p:spPr>
        <p:txBody>
          <a:bodyPr/>
          <a:lstStyle/>
          <a:p>
            <a:pPr eaLnBrk="1" hangingPunct="1"/>
            <a:r>
              <a:rPr lang="it-IT" dirty="0"/>
              <a:t>Potenziale efficace</a:t>
            </a:r>
          </a:p>
        </p:txBody>
      </p:sp>
      <p:sp>
        <p:nvSpPr>
          <p:cNvPr id="10243" name="Rectangle 5"/>
          <p:cNvSpPr>
            <a:spLocks noGrp="1" noChangeArrowheads="1"/>
          </p:cNvSpPr>
          <p:nvPr>
            <p:ph type="subTitle" idx="1"/>
          </p:nvPr>
        </p:nvSpPr>
        <p:spPr>
          <a:xfrm>
            <a:off x="827088" y="3068638"/>
            <a:ext cx="7489825" cy="3600450"/>
          </a:xfrm>
        </p:spPr>
        <p:txBody>
          <a:bodyPr/>
          <a:lstStyle/>
          <a:p>
            <a:pPr algn="l" eaLnBrk="1" hangingPunct="1">
              <a:lnSpc>
                <a:spcPct val="114000"/>
              </a:lnSpc>
            </a:pPr>
            <a:r>
              <a:rPr lang="it-IT" sz="2000" dirty="0"/>
              <a:t>Alla </a:t>
            </a:r>
            <a:r>
              <a:rPr lang="it-IT" sz="2000" i="1" dirty="0">
                <a:solidFill>
                  <a:srgbClr val="FF3300"/>
                </a:solidFill>
              </a:rPr>
              <a:t>forza generalizzata</a:t>
            </a:r>
            <a:r>
              <a:rPr lang="it-IT" sz="2000" dirty="0"/>
              <a:t> si può associare un </a:t>
            </a:r>
            <a:r>
              <a:rPr lang="it-IT" sz="2000" i="1" dirty="0">
                <a:solidFill>
                  <a:srgbClr val="FF3300"/>
                </a:solidFill>
              </a:rPr>
              <a:t>potenziale efficace:</a:t>
            </a:r>
          </a:p>
          <a:p>
            <a:pPr algn="l" eaLnBrk="1" hangingPunct="1">
              <a:lnSpc>
                <a:spcPct val="114000"/>
              </a:lnSpc>
            </a:pPr>
            <a:r>
              <a:rPr lang="it-IT" sz="2000" dirty="0"/>
              <a:t>l’andamento temporale x(t) del parametro d’ordine x equivale alla variazione temporale della posizione x di un corpo che si muove in un fluido viscoso su una superficie la cui energia potenziale è uguale ad U(x)</a:t>
            </a:r>
          </a:p>
          <a:p>
            <a:pPr algn="l" eaLnBrk="1" hangingPunct="1">
              <a:lnSpc>
                <a:spcPct val="114000"/>
              </a:lnSpc>
            </a:pPr>
            <a:r>
              <a:rPr lang="it-IT" sz="2000" dirty="0"/>
              <a:t>In fondo alle «valli» o sulla sommità di «colline» </a:t>
            </a:r>
            <a:r>
              <a:rPr lang="it-IT" sz="2000" dirty="0" err="1"/>
              <a:t>dU</a:t>
            </a:r>
            <a:r>
              <a:rPr lang="it-IT" sz="2000" dirty="0"/>
              <a:t>(x)/dx = 0 quindi f(x) = 0 ed il corpo non si muove (punto di equilibrio); l’esperienza insegna però che nelle valli l’equilibrio è stabile, mentre sulle colline è instabile</a:t>
            </a:r>
          </a:p>
        </p:txBody>
      </p:sp>
      <p:graphicFrame>
        <p:nvGraphicFramePr>
          <p:cNvPr id="10244" name="Object 6"/>
          <p:cNvGraphicFramePr>
            <a:graphicFrameLocks noChangeAspect="1"/>
          </p:cNvGraphicFramePr>
          <p:nvPr/>
        </p:nvGraphicFramePr>
        <p:xfrm>
          <a:off x="3219450" y="1989138"/>
          <a:ext cx="2408238" cy="760412"/>
        </p:xfrm>
        <a:graphic>
          <a:graphicData uri="http://schemas.openxmlformats.org/presentationml/2006/ole">
            <mc:AlternateContent xmlns:mc="http://schemas.openxmlformats.org/markup-compatibility/2006">
              <mc:Choice xmlns:v="urn:schemas-microsoft-com:vml" Requires="v">
                <p:oleObj spid="_x0000_s10304" name="Equation" r:id="rId4" imgW="723586" imgH="228501" progId="Equation.DSMT4">
                  <p:embed/>
                </p:oleObj>
              </mc:Choice>
              <mc:Fallback>
                <p:oleObj name="Equation" r:id="rId4" imgW="723586" imgH="228501"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1989138"/>
                        <a:ext cx="2408238"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539750" y="549275"/>
            <a:ext cx="7772400" cy="793750"/>
          </a:xfrm>
        </p:spPr>
        <p:txBody>
          <a:bodyPr/>
          <a:lstStyle/>
          <a:p>
            <a:pPr eaLnBrk="1" hangingPunct="1"/>
            <a:r>
              <a:rPr lang="it-IT" dirty="0"/>
              <a:t>Punti di equilibrio e attrattori</a:t>
            </a:r>
          </a:p>
        </p:txBody>
      </p:sp>
      <p:sp>
        <p:nvSpPr>
          <p:cNvPr id="14339" name="Rectangle 5"/>
          <p:cNvSpPr>
            <a:spLocks noGrp="1" noChangeArrowheads="1"/>
          </p:cNvSpPr>
          <p:nvPr>
            <p:ph type="subTitle" idx="1"/>
          </p:nvPr>
        </p:nvSpPr>
        <p:spPr>
          <a:xfrm>
            <a:off x="225654" y="2924944"/>
            <a:ext cx="3558946" cy="795587"/>
          </a:xfrm>
        </p:spPr>
        <p:txBody>
          <a:bodyPr/>
          <a:lstStyle/>
          <a:p>
            <a:pPr eaLnBrk="1" hangingPunct="1"/>
            <a:r>
              <a:rPr lang="it-IT" sz="2000" dirty="0"/>
              <a:t>punti di equilibrio:</a:t>
            </a:r>
          </a:p>
          <a:p>
            <a:pPr eaLnBrk="1" hangingPunct="1"/>
            <a:r>
              <a:rPr lang="it-IT" sz="2000" dirty="0"/>
              <a:t>valori di x per cui dx/</a:t>
            </a:r>
            <a:r>
              <a:rPr lang="it-IT" sz="2000" dirty="0" err="1"/>
              <a:t>dt</a:t>
            </a:r>
            <a:r>
              <a:rPr lang="it-IT" sz="2000" dirty="0"/>
              <a:t> = 0</a:t>
            </a:r>
          </a:p>
        </p:txBody>
      </p:sp>
      <p:sp>
        <p:nvSpPr>
          <p:cNvPr id="14340" name="Line 6"/>
          <p:cNvSpPr>
            <a:spLocks noChangeShapeType="1"/>
          </p:cNvSpPr>
          <p:nvPr/>
        </p:nvSpPr>
        <p:spPr bwMode="auto">
          <a:xfrm>
            <a:off x="3772190" y="3645025"/>
            <a:ext cx="1015832" cy="64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41" name="Text Box 7"/>
          <p:cNvSpPr txBox="1">
            <a:spLocks noChangeArrowheads="1"/>
          </p:cNvSpPr>
          <p:nvPr/>
        </p:nvSpPr>
        <p:spPr bwMode="auto">
          <a:xfrm>
            <a:off x="5001975" y="1806899"/>
            <a:ext cx="34766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err="1"/>
              <a:t>eq</a:t>
            </a:r>
            <a:r>
              <a:rPr lang="it-IT" sz="2000" dirty="0"/>
              <a:t>. stabile se per piccoli spostamenti le forze tendono a riportare x al punto di equilibrio</a:t>
            </a:r>
          </a:p>
        </p:txBody>
      </p:sp>
      <p:sp>
        <p:nvSpPr>
          <p:cNvPr id="14342" name="Line 8"/>
          <p:cNvSpPr>
            <a:spLocks noChangeShapeType="1"/>
          </p:cNvSpPr>
          <p:nvPr/>
        </p:nvSpPr>
        <p:spPr bwMode="auto">
          <a:xfrm flipV="1">
            <a:off x="3772190" y="2564904"/>
            <a:ext cx="1151384" cy="5631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4343" name="Text Box 9"/>
          <p:cNvSpPr txBox="1">
            <a:spLocks noChangeArrowheads="1"/>
          </p:cNvSpPr>
          <p:nvPr/>
        </p:nvSpPr>
        <p:spPr bwMode="auto">
          <a:xfrm>
            <a:off x="5003800" y="3781425"/>
            <a:ext cx="374491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err="1"/>
              <a:t>eq</a:t>
            </a:r>
            <a:r>
              <a:rPr lang="it-IT" sz="2000" dirty="0"/>
              <a:t>. instabile se per piccoli spostamenti di x il sistema se ne allontana sempre di più</a:t>
            </a:r>
          </a:p>
        </p:txBody>
      </p:sp>
      <p:sp>
        <p:nvSpPr>
          <p:cNvPr id="14344" name="Text Box 10"/>
          <p:cNvSpPr txBox="1">
            <a:spLocks noChangeArrowheads="1"/>
          </p:cNvSpPr>
          <p:nvPr/>
        </p:nvSpPr>
        <p:spPr bwMode="auto">
          <a:xfrm>
            <a:off x="250825" y="5402262"/>
            <a:ext cx="35337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a:t>Punto asintoticamente stabile</a:t>
            </a:r>
          </a:p>
          <a:p>
            <a:pPr eaLnBrk="1" hangingPunct="1"/>
            <a:r>
              <a:rPr lang="it-IT" sz="2000" dirty="0"/>
              <a:t>(ATTRATTORE):</a:t>
            </a:r>
          </a:p>
        </p:txBody>
      </p:sp>
      <p:sp>
        <p:nvSpPr>
          <p:cNvPr id="14345" name="Text Box 11"/>
          <p:cNvSpPr txBox="1">
            <a:spLocks noChangeArrowheads="1"/>
          </p:cNvSpPr>
          <p:nvPr/>
        </p:nvSpPr>
        <p:spPr bwMode="auto">
          <a:xfrm>
            <a:off x="5487988" y="5248275"/>
            <a:ext cx="32607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se x tende a riavvicinarsi sempre più al punto di equilibrio</a:t>
            </a:r>
          </a:p>
        </p:txBody>
      </p:sp>
      <p:sp>
        <p:nvSpPr>
          <p:cNvPr id="10" name="Line 6"/>
          <p:cNvSpPr>
            <a:spLocks noChangeShapeType="1"/>
          </p:cNvSpPr>
          <p:nvPr/>
        </p:nvSpPr>
        <p:spPr bwMode="auto">
          <a:xfrm>
            <a:off x="3845335" y="5618803"/>
            <a:ext cx="1224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611188" y="87313"/>
            <a:ext cx="7772400" cy="1181100"/>
          </a:xfrm>
        </p:spPr>
        <p:txBody>
          <a:bodyPr/>
          <a:lstStyle/>
          <a:p>
            <a:pPr eaLnBrk="1" hangingPunct="1"/>
            <a:r>
              <a:rPr lang="it-IT" sz="4000" dirty="0"/>
              <a:t>Esempio 1: </a:t>
            </a:r>
            <a:br>
              <a:rPr lang="it-IT" sz="4800" dirty="0"/>
            </a:br>
            <a:r>
              <a:rPr lang="it-IT" sz="4000" dirty="0"/>
              <a:t>Dinamica delle popolazioni</a:t>
            </a:r>
          </a:p>
        </p:txBody>
      </p:sp>
      <p:sp>
        <p:nvSpPr>
          <p:cNvPr id="11267" name="Rectangle 5"/>
          <p:cNvSpPr>
            <a:spLocks noGrp="1" noChangeArrowheads="1"/>
          </p:cNvSpPr>
          <p:nvPr>
            <p:ph type="subTitle" idx="1"/>
          </p:nvPr>
        </p:nvSpPr>
        <p:spPr>
          <a:xfrm>
            <a:off x="827088" y="1484313"/>
            <a:ext cx="6842125" cy="1866900"/>
          </a:xfrm>
        </p:spPr>
        <p:txBody>
          <a:bodyPr/>
          <a:lstStyle/>
          <a:p>
            <a:pPr algn="l" eaLnBrk="1" hangingPunct="1">
              <a:lnSpc>
                <a:spcPct val="114000"/>
              </a:lnSpc>
            </a:pPr>
            <a:r>
              <a:rPr lang="it-IT" sz="2200" dirty="0"/>
              <a:t>Siano x(t) gli individui presenti in un dato istante;</a:t>
            </a:r>
          </a:p>
          <a:p>
            <a:pPr algn="l" eaLnBrk="1" hangingPunct="1">
              <a:lnSpc>
                <a:spcPct val="114000"/>
              </a:lnSpc>
            </a:pPr>
            <a:r>
              <a:rPr lang="it-IT" sz="2200" dirty="0"/>
              <a:t>Dopo un tempo </a:t>
            </a:r>
            <a:r>
              <a:rPr lang="it-IT" sz="2200" dirty="0">
                <a:cs typeface="Arial" charset="0"/>
              </a:rPr>
              <a:t>∆</a:t>
            </a:r>
            <a:r>
              <a:rPr lang="it-IT" sz="2200" dirty="0"/>
              <a:t>t, </a:t>
            </a:r>
            <a:r>
              <a:rPr lang="it-IT" sz="2200" dirty="0" err="1"/>
              <a:t>x</a:t>
            </a:r>
            <a:r>
              <a:rPr lang="it-IT" sz="2200" baseline="-25000" dirty="0" err="1"/>
              <a:t>n</a:t>
            </a:r>
            <a:r>
              <a:rPr lang="it-IT" sz="2200" dirty="0"/>
              <a:t> sono nati mentre </a:t>
            </a:r>
            <a:r>
              <a:rPr lang="it-IT" sz="2200" dirty="0" err="1"/>
              <a:t>x</a:t>
            </a:r>
            <a:r>
              <a:rPr lang="it-IT" sz="2200" baseline="-25000" dirty="0" err="1"/>
              <a:t>m</a:t>
            </a:r>
            <a:r>
              <a:rPr lang="it-IT" sz="2200" dirty="0"/>
              <a:t> sono morti.</a:t>
            </a:r>
          </a:p>
          <a:p>
            <a:pPr algn="l" eaLnBrk="1" hangingPunct="1">
              <a:lnSpc>
                <a:spcPct val="114000"/>
              </a:lnSpc>
            </a:pPr>
            <a:r>
              <a:rPr lang="it-IT" sz="2200" dirty="0"/>
              <a:t>Scriviamo quindi:</a:t>
            </a:r>
          </a:p>
          <a:p>
            <a:pPr algn="l" eaLnBrk="1" hangingPunct="1">
              <a:lnSpc>
                <a:spcPct val="114000"/>
              </a:lnSpc>
            </a:pPr>
            <a:r>
              <a:rPr lang="it-IT" sz="2200" dirty="0"/>
              <a:t>x(t+</a:t>
            </a:r>
            <a:r>
              <a:rPr lang="it-IT" sz="2200" dirty="0">
                <a:cs typeface="Arial" charset="0"/>
              </a:rPr>
              <a:t>∆</a:t>
            </a:r>
            <a:r>
              <a:rPr lang="it-IT" sz="2200" dirty="0"/>
              <a:t>t)=x(t)+</a:t>
            </a:r>
            <a:r>
              <a:rPr lang="it-IT" sz="2200" dirty="0" err="1"/>
              <a:t>x</a:t>
            </a:r>
            <a:r>
              <a:rPr lang="it-IT" sz="2200" baseline="-25000" dirty="0" err="1"/>
              <a:t>n</a:t>
            </a:r>
            <a:r>
              <a:rPr lang="it-IT" sz="2200" dirty="0" err="1"/>
              <a:t>-x</a:t>
            </a:r>
            <a:r>
              <a:rPr lang="it-IT" sz="2200" baseline="-25000" dirty="0" err="1"/>
              <a:t>m</a:t>
            </a:r>
            <a:endParaRPr lang="it-IT" sz="2200" baseline="-25000" dirty="0"/>
          </a:p>
          <a:p>
            <a:pPr algn="l" eaLnBrk="1" hangingPunct="1">
              <a:lnSpc>
                <a:spcPct val="114000"/>
              </a:lnSpc>
            </a:pPr>
            <a:endParaRPr lang="it-IT" sz="2200" dirty="0"/>
          </a:p>
        </p:txBody>
      </p:sp>
      <p:graphicFrame>
        <p:nvGraphicFramePr>
          <p:cNvPr id="11268" name="Object 6"/>
          <p:cNvGraphicFramePr>
            <a:graphicFrameLocks noChangeAspect="1"/>
          </p:cNvGraphicFramePr>
          <p:nvPr/>
        </p:nvGraphicFramePr>
        <p:xfrm>
          <a:off x="539750" y="5470525"/>
          <a:ext cx="2447925" cy="695325"/>
        </p:xfrm>
        <a:graphic>
          <a:graphicData uri="http://schemas.openxmlformats.org/presentationml/2006/ole">
            <mc:AlternateContent xmlns:mc="http://schemas.openxmlformats.org/markup-compatibility/2006">
              <mc:Choice xmlns:v="urn:schemas-microsoft-com:vml" Requires="v">
                <p:oleObj spid="_x0000_s11390" name="Equation" r:id="rId3" imgW="1117115" imgH="317362" progId="Equation.DSMT4">
                  <p:embed/>
                </p:oleObj>
              </mc:Choice>
              <mc:Fallback>
                <p:oleObj name="Equation" r:id="rId3" imgW="1117115" imgH="317362"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470525"/>
                        <a:ext cx="24479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9" name="Rectangle 7"/>
          <p:cNvSpPr>
            <a:spLocks noChangeArrowheads="1"/>
          </p:cNvSpPr>
          <p:nvPr/>
        </p:nvSpPr>
        <p:spPr bwMode="auto">
          <a:xfrm>
            <a:off x="5364163" y="3495675"/>
            <a:ext cx="3311525"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x</a:t>
            </a:r>
            <a:r>
              <a:rPr lang="it-IT" sz="2200" baseline="-25000"/>
              <a:t>n</a:t>
            </a:r>
            <a:r>
              <a:rPr lang="it-IT" sz="2200"/>
              <a:t>=nx(t) ∆t </a:t>
            </a:r>
          </a:p>
          <a:p>
            <a:r>
              <a:rPr lang="it-IT" sz="2200"/>
              <a:t>x</a:t>
            </a:r>
            <a:r>
              <a:rPr lang="it-IT" sz="2200" baseline="-25000"/>
              <a:t>m</a:t>
            </a:r>
            <a:r>
              <a:rPr lang="it-IT" sz="2200"/>
              <a:t>=mx(t) ∆t </a:t>
            </a:r>
          </a:p>
          <a:p>
            <a:r>
              <a:rPr lang="it-IT" sz="2200"/>
              <a:t>x(t+∆t)=x(t)+(n-m)x(t) ∆t </a:t>
            </a:r>
          </a:p>
        </p:txBody>
      </p:sp>
      <p:sp>
        <p:nvSpPr>
          <p:cNvPr id="11270" name="Rectangle 8"/>
          <p:cNvSpPr>
            <a:spLocks noChangeArrowheads="1"/>
          </p:cNvSpPr>
          <p:nvPr/>
        </p:nvSpPr>
        <p:spPr bwMode="auto">
          <a:xfrm>
            <a:off x="755650" y="3429000"/>
            <a:ext cx="3024188"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it-IT" sz="2200"/>
              <a:t>Assumiamo che le nascite e le morti siano proporzionali a ∆t ed a x(t):</a:t>
            </a:r>
          </a:p>
        </p:txBody>
      </p:sp>
      <p:sp>
        <p:nvSpPr>
          <p:cNvPr id="11271" name="AutoShape 10"/>
          <p:cNvSpPr>
            <a:spLocks noChangeArrowheads="1"/>
          </p:cNvSpPr>
          <p:nvPr/>
        </p:nvSpPr>
        <p:spPr bwMode="auto">
          <a:xfrm>
            <a:off x="3851275" y="3711575"/>
            <a:ext cx="1223963" cy="504825"/>
          </a:xfrm>
          <a:custGeom>
            <a:avLst/>
            <a:gdLst>
              <a:gd name="T0" fmla="*/ 917972 w 21600"/>
              <a:gd name="T1" fmla="*/ 0 h 21600"/>
              <a:gd name="T2" fmla="*/ 0 w 21600"/>
              <a:gd name="T3" fmla="*/ 252413 h 21600"/>
              <a:gd name="T4" fmla="*/ 917972 w 21600"/>
              <a:gd name="T5" fmla="*/ 504825 h 21600"/>
              <a:gd name="T6" fmla="*/ 1223963 w 21600"/>
              <a:gd name="T7" fmla="*/ 25241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272" name="Text Box 11"/>
          <p:cNvSpPr txBox="1">
            <a:spLocks noChangeArrowheads="1"/>
          </p:cNvSpPr>
          <p:nvPr/>
        </p:nvSpPr>
        <p:spPr bwMode="auto">
          <a:xfrm>
            <a:off x="3276600" y="5078413"/>
            <a:ext cx="3260725"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200"/>
              <a:t>Per </a:t>
            </a:r>
            <a:r>
              <a:rPr lang="el-GR" sz="2200">
                <a:cs typeface="Arial" charset="0"/>
              </a:rPr>
              <a:t>Δ</a:t>
            </a:r>
            <a:r>
              <a:rPr lang="it-IT" sz="2200">
                <a:cs typeface="Arial" charset="0"/>
              </a:rPr>
              <a:t>t piccolo abbastanza questa è la derivata di x rispetto a t. Ponendo A = n-m:</a:t>
            </a:r>
            <a:endParaRPr lang="el-GR" sz="2200">
              <a:cs typeface="Arial" charset="0"/>
            </a:endParaRPr>
          </a:p>
        </p:txBody>
      </p:sp>
      <p:graphicFrame>
        <p:nvGraphicFramePr>
          <p:cNvPr id="11273" name="Object 12"/>
          <p:cNvGraphicFramePr>
            <a:graphicFrameLocks noChangeAspect="1"/>
          </p:cNvGraphicFramePr>
          <p:nvPr/>
        </p:nvGraphicFramePr>
        <p:xfrm>
          <a:off x="6659563" y="5368925"/>
          <a:ext cx="1296987" cy="1012825"/>
        </p:xfrm>
        <a:graphic>
          <a:graphicData uri="http://schemas.openxmlformats.org/presentationml/2006/ole">
            <mc:AlternateContent xmlns:mc="http://schemas.openxmlformats.org/markup-compatibility/2006">
              <mc:Choice xmlns:v="urn:schemas-microsoft-com:vml" Requires="v">
                <p:oleObj spid="_x0000_s11391" name="Equation" r:id="rId5" imgW="406048" imgH="317225" progId="Equation.DSMT4">
                  <p:embed/>
                </p:oleObj>
              </mc:Choice>
              <mc:Fallback>
                <p:oleObj name="Equation" r:id="rId5" imgW="406048" imgH="317225" progId="Equation.DSMT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5368925"/>
                        <a:ext cx="1296987"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684213" y="115888"/>
            <a:ext cx="7772400" cy="793750"/>
          </a:xfrm>
        </p:spPr>
        <p:txBody>
          <a:bodyPr/>
          <a:lstStyle/>
          <a:p>
            <a:pPr eaLnBrk="1" hangingPunct="1"/>
            <a:r>
              <a:rPr lang="it-IT" sz="3200" dirty="0"/>
              <a:t>Dinamica delle popolazioni:</a:t>
            </a:r>
            <a:br>
              <a:rPr lang="it-IT" sz="3200" dirty="0"/>
            </a:br>
            <a:r>
              <a:rPr lang="it-IT" sz="3200" dirty="0"/>
              <a:t> risorse illimitate</a:t>
            </a:r>
          </a:p>
        </p:txBody>
      </p:sp>
      <p:sp>
        <p:nvSpPr>
          <p:cNvPr id="12291" name="Rectangle 5"/>
          <p:cNvSpPr>
            <a:spLocks noGrp="1" noChangeArrowheads="1"/>
          </p:cNvSpPr>
          <p:nvPr>
            <p:ph type="subTitle" idx="1"/>
          </p:nvPr>
        </p:nvSpPr>
        <p:spPr>
          <a:xfrm>
            <a:off x="692150" y="1052513"/>
            <a:ext cx="7408863" cy="1152525"/>
          </a:xfrm>
        </p:spPr>
        <p:txBody>
          <a:bodyPr/>
          <a:lstStyle/>
          <a:p>
            <a:pPr eaLnBrk="1" hangingPunct="1"/>
            <a:r>
              <a:rPr lang="it-IT" sz="2200" dirty="0"/>
              <a:t>In questo caso esiste una soluzione analitica:</a:t>
            </a:r>
          </a:p>
          <a:p>
            <a:pPr eaLnBrk="1" hangingPunct="1"/>
            <a:r>
              <a:rPr lang="it-IT" sz="2200" dirty="0"/>
              <a:t>x(t)=x(0)</a:t>
            </a:r>
            <a:r>
              <a:rPr lang="it-IT" sz="2200" dirty="0" err="1"/>
              <a:t>e</a:t>
            </a:r>
            <a:r>
              <a:rPr lang="it-IT" sz="2200" baseline="30000" dirty="0" err="1"/>
              <a:t>At</a:t>
            </a:r>
            <a:endParaRPr lang="it-IT" sz="2200" baseline="30000" dirty="0"/>
          </a:p>
        </p:txBody>
      </p:sp>
      <p:sp>
        <p:nvSpPr>
          <p:cNvPr id="12292" name="Text Box 6"/>
          <p:cNvSpPr txBox="1">
            <a:spLocks noChangeArrowheads="1"/>
          </p:cNvSpPr>
          <p:nvPr/>
        </p:nvSpPr>
        <p:spPr bwMode="auto">
          <a:xfrm>
            <a:off x="682625" y="3317875"/>
            <a:ext cx="165942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200" dirty="0"/>
              <a:t>Per x(0) </a:t>
            </a:r>
            <a:r>
              <a:rPr lang="it-IT" sz="2200" dirty="0">
                <a:cs typeface="Arial" charset="0"/>
              </a:rPr>
              <a:t>≠ 0</a:t>
            </a:r>
          </a:p>
        </p:txBody>
      </p:sp>
      <p:sp>
        <p:nvSpPr>
          <p:cNvPr id="12293" name="Line 7"/>
          <p:cNvSpPr>
            <a:spLocks noChangeShapeType="1"/>
          </p:cNvSpPr>
          <p:nvPr/>
        </p:nvSpPr>
        <p:spPr bwMode="auto">
          <a:xfrm flipV="1">
            <a:off x="2411413" y="2833688"/>
            <a:ext cx="503237"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4" name="Line 8"/>
          <p:cNvSpPr>
            <a:spLocks noChangeShapeType="1"/>
          </p:cNvSpPr>
          <p:nvPr/>
        </p:nvSpPr>
        <p:spPr bwMode="auto">
          <a:xfrm>
            <a:off x="2411413" y="3770313"/>
            <a:ext cx="503237"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295" name="Text Box 9"/>
          <p:cNvSpPr txBox="1">
            <a:spLocks noChangeArrowheads="1"/>
          </p:cNvSpPr>
          <p:nvPr/>
        </p:nvSpPr>
        <p:spPr bwMode="auto">
          <a:xfrm>
            <a:off x="2987675" y="2520950"/>
            <a:ext cx="2940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a:t>Se A &gt;0 </a:t>
            </a:r>
            <a:r>
              <a:rPr lang="it-IT" sz="2000" dirty="0">
                <a:sym typeface="Wingdings" pitchFamily="2" charset="2"/>
              </a:rPr>
              <a:t> crescita</a:t>
            </a:r>
          </a:p>
          <a:p>
            <a:pPr eaLnBrk="1" hangingPunct="1"/>
            <a:r>
              <a:rPr lang="it-IT" sz="2000" dirty="0">
                <a:sym typeface="Wingdings" pitchFamily="2" charset="2"/>
              </a:rPr>
              <a:t>                  esponenziale</a:t>
            </a:r>
            <a:endParaRPr lang="it-IT" sz="2000" dirty="0"/>
          </a:p>
        </p:txBody>
      </p:sp>
      <p:sp>
        <p:nvSpPr>
          <p:cNvPr id="12296" name="Text Box 10"/>
          <p:cNvSpPr txBox="1">
            <a:spLocks noChangeArrowheads="1"/>
          </p:cNvSpPr>
          <p:nvPr/>
        </p:nvSpPr>
        <p:spPr bwMode="auto">
          <a:xfrm>
            <a:off x="2928938" y="3841750"/>
            <a:ext cx="3155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a:t>Se A &lt;0 </a:t>
            </a:r>
            <a:r>
              <a:rPr lang="it-IT" sz="2000" dirty="0">
                <a:sym typeface="Wingdings" pitchFamily="2" charset="2"/>
              </a:rPr>
              <a:t> decadimento </a:t>
            </a:r>
          </a:p>
          <a:p>
            <a:pPr eaLnBrk="1" hangingPunct="1"/>
            <a:r>
              <a:rPr lang="it-IT" sz="2000" dirty="0">
                <a:sym typeface="Wingdings" pitchFamily="2" charset="2"/>
              </a:rPr>
              <a:t>	        esponenziale</a:t>
            </a:r>
            <a:endParaRPr lang="it-IT" sz="2000" dirty="0"/>
          </a:p>
        </p:txBody>
      </p:sp>
      <p:sp>
        <p:nvSpPr>
          <p:cNvPr id="12297" name="Text Box 11"/>
          <p:cNvSpPr txBox="1">
            <a:spLocks noChangeArrowheads="1"/>
          </p:cNvSpPr>
          <p:nvPr/>
        </p:nvSpPr>
        <p:spPr bwMode="auto">
          <a:xfrm>
            <a:off x="611188" y="5300663"/>
            <a:ext cx="75088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a:t>Non siamo ancora in presenza di un sistema complesso, tuttavia questa non è una situazione realistica perché una crescita esponenziale illimitata è impossibile data la finitezza delle risorse alimentari di un dato sistema</a:t>
            </a:r>
          </a:p>
        </p:txBody>
      </p:sp>
      <p:grpSp>
        <p:nvGrpSpPr>
          <p:cNvPr id="12298" name="Gruppo 1"/>
          <p:cNvGrpSpPr>
            <a:grpSpLocks/>
          </p:cNvGrpSpPr>
          <p:nvPr/>
        </p:nvGrpSpPr>
        <p:grpSpPr bwMode="auto">
          <a:xfrm>
            <a:off x="6372225" y="1916113"/>
            <a:ext cx="1760538" cy="3319462"/>
            <a:chOff x="6227763" y="1988840"/>
            <a:chExt cx="1760537" cy="3319040"/>
          </a:xfrm>
        </p:grpSpPr>
        <p:sp>
          <p:nvSpPr>
            <p:cNvPr id="12299" name="Line 12"/>
            <p:cNvSpPr>
              <a:spLocks noChangeShapeType="1"/>
            </p:cNvSpPr>
            <p:nvPr/>
          </p:nvSpPr>
          <p:spPr bwMode="auto">
            <a:xfrm flipV="1">
              <a:off x="6227763" y="2041227"/>
              <a:ext cx="0" cy="1295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0" name="Line 13"/>
            <p:cNvSpPr>
              <a:spLocks noChangeShapeType="1"/>
            </p:cNvSpPr>
            <p:nvPr/>
          </p:nvSpPr>
          <p:spPr bwMode="auto">
            <a:xfrm>
              <a:off x="6227763" y="3338215"/>
              <a:ext cx="15843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1" name="Freeform 14"/>
            <p:cNvSpPr>
              <a:spLocks/>
            </p:cNvSpPr>
            <p:nvPr/>
          </p:nvSpPr>
          <p:spPr bwMode="auto">
            <a:xfrm>
              <a:off x="6227763" y="2330152"/>
              <a:ext cx="1223962" cy="1008063"/>
            </a:xfrm>
            <a:custGeom>
              <a:avLst/>
              <a:gdLst>
                <a:gd name="T0" fmla="*/ 0 w 771"/>
                <a:gd name="T1" fmla="*/ 1008063 h 635"/>
                <a:gd name="T2" fmla="*/ 720725 w 771"/>
                <a:gd name="T3" fmla="*/ 719138 h 635"/>
                <a:gd name="T4" fmla="*/ 1223962 w 771"/>
                <a:gd name="T5" fmla="*/ 0 h 635"/>
                <a:gd name="T6" fmla="*/ 0 60000 65536"/>
                <a:gd name="T7" fmla="*/ 0 60000 65536"/>
                <a:gd name="T8" fmla="*/ 0 60000 65536"/>
              </a:gdLst>
              <a:ahLst/>
              <a:cxnLst>
                <a:cxn ang="T6">
                  <a:pos x="T0" y="T1"/>
                </a:cxn>
                <a:cxn ang="T7">
                  <a:pos x="T2" y="T3"/>
                </a:cxn>
                <a:cxn ang="T8">
                  <a:pos x="T4" y="T5"/>
                </a:cxn>
              </a:cxnLst>
              <a:rect l="0" t="0" r="r" b="b"/>
              <a:pathLst>
                <a:path w="771" h="635">
                  <a:moveTo>
                    <a:pt x="0" y="635"/>
                  </a:moveTo>
                  <a:cubicBezTo>
                    <a:pt x="163" y="597"/>
                    <a:pt x="326" y="559"/>
                    <a:pt x="454" y="453"/>
                  </a:cubicBezTo>
                  <a:cubicBezTo>
                    <a:pt x="582" y="347"/>
                    <a:pt x="718" y="75"/>
                    <a:pt x="771" y="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2" name="Line 15"/>
            <p:cNvSpPr>
              <a:spLocks noChangeShapeType="1"/>
            </p:cNvSpPr>
            <p:nvPr/>
          </p:nvSpPr>
          <p:spPr bwMode="auto">
            <a:xfrm flipV="1">
              <a:off x="6227763" y="3552527"/>
              <a:ext cx="0" cy="12954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3" name="Line 16"/>
            <p:cNvSpPr>
              <a:spLocks noChangeShapeType="1"/>
            </p:cNvSpPr>
            <p:nvPr/>
          </p:nvSpPr>
          <p:spPr bwMode="auto">
            <a:xfrm>
              <a:off x="6227763" y="4849515"/>
              <a:ext cx="15843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4" name="Freeform 19"/>
            <p:cNvSpPr>
              <a:spLocks/>
            </p:cNvSpPr>
            <p:nvPr/>
          </p:nvSpPr>
          <p:spPr bwMode="auto">
            <a:xfrm>
              <a:off x="6227763" y="3770015"/>
              <a:ext cx="1223962" cy="1079500"/>
            </a:xfrm>
            <a:custGeom>
              <a:avLst/>
              <a:gdLst>
                <a:gd name="T0" fmla="*/ 0 w 545"/>
                <a:gd name="T1" fmla="*/ 0 h 680"/>
                <a:gd name="T2" fmla="*/ 204368 w 545"/>
                <a:gd name="T3" fmla="*/ 863600 h 680"/>
                <a:gd name="T4" fmla="*/ 1223962 w 545"/>
                <a:gd name="T5" fmla="*/ 1079500 h 680"/>
                <a:gd name="T6" fmla="*/ 0 60000 65536"/>
                <a:gd name="T7" fmla="*/ 0 60000 65536"/>
                <a:gd name="T8" fmla="*/ 0 60000 65536"/>
              </a:gdLst>
              <a:ahLst/>
              <a:cxnLst>
                <a:cxn ang="T6">
                  <a:pos x="T0" y="T1"/>
                </a:cxn>
                <a:cxn ang="T7">
                  <a:pos x="T2" y="T3"/>
                </a:cxn>
                <a:cxn ang="T8">
                  <a:pos x="T4" y="T5"/>
                </a:cxn>
              </a:cxnLst>
              <a:rect l="0" t="0" r="r" b="b"/>
              <a:pathLst>
                <a:path w="545" h="680">
                  <a:moveTo>
                    <a:pt x="0" y="0"/>
                  </a:moveTo>
                  <a:cubicBezTo>
                    <a:pt x="0" y="215"/>
                    <a:pt x="0" y="431"/>
                    <a:pt x="91" y="544"/>
                  </a:cubicBezTo>
                  <a:cubicBezTo>
                    <a:pt x="182" y="657"/>
                    <a:pt x="363" y="668"/>
                    <a:pt x="545" y="680"/>
                  </a:cubicBezTo>
                </a:path>
              </a:pathLst>
            </a:custGeom>
            <a:noFill/>
            <a:ln w="158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2305" name="Text Box 20"/>
            <p:cNvSpPr txBox="1">
              <a:spLocks noChangeArrowheads="1"/>
            </p:cNvSpPr>
            <p:nvPr/>
          </p:nvSpPr>
          <p:spPr bwMode="auto">
            <a:xfrm>
              <a:off x="7720013" y="3357265"/>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t</a:t>
              </a:r>
            </a:p>
          </p:txBody>
        </p:sp>
        <p:sp>
          <p:nvSpPr>
            <p:cNvPr id="12306" name="Text Box 21"/>
            <p:cNvSpPr txBox="1">
              <a:spLocks noChangeArrowheads="1"/>
            </p:cNvSpPr>
            <p:nvPr/>
          </p:nvSpPr>
          <p:spPr bwMode="auto">
            <a:xfrm>
              <a:off x="6351588" y="1988840"/>
              <a:ext cx="298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a:t>
              </a:r>
            </a:p>
          </p:txBody>
        </p:sp>
        <p:sp>
          <p:nvSpPr>
            <p:cNvPr id="12307" name="Text Box 22"/>
            <p:cNvSpPr txBox="1">
              <a:spLocks noChangeArrowheads="1"/>
            </p:cNvSpPr>
            <p:nvPr/>
          </p:nvSpPr>
          <p:spPr bwMode="auto">
            <a:xfrm>
              <a:off x="6372225" y="3625552"/>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a:t>
              </a:r>
            </a:p>
          </p:txBody>
        </p:sp>
        <p:sp>
          <p:nvSpPr>
            <p:cNvPr id="12308" name="Text Box 23"/>
            <p:cNvSpPr txBox="1">
              <a:spLocks noChangeArrowheads="1"/>
            </p:cNvSpPr>
            <p:nvPr/>
          </p:nvSpPr>
          <p:spPr bwMode="auto">
            <a:xfrm>
              <a:off x="7740650" y="494116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t</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a:xfrm>
            <a:off x="611188" y="44450"/>
            <a:ext cx="7772400" cy="863600"/>
          </a:xfrm>
        </p:spPr>
        <p:txBody>
          <a:bodyPr/>
          <a:lstStyle/>
          <a:p>
            <a:pPr eaLnBrk="1" hangingPunct="1"/>
            <a:r>
              <a:rPr lang="it-IT" sz="3200" dirty="0"/>
              <a:t>Dinamica delle popolazioni:</a:t>
            </a:r>
            <a:br>
              <a:rPr lang="it-IT" sz="3200" dirty="0"/>
            </a:br>
            <a:r>
              <a:rPr lang="it-IT" sz="3200" dirty="0"/>
              <a:t>risorse limitate</a:t>
            </a:r>
          </a:p>
        </p:txBody>
      </p:sp>
      <p:sp>
        <p:nvSpPr>
          <p:cNvPr id="13315" name="Rectangle 5"/>
          <p:cNvSpPr>
            <a:spLocks noGrp="1" noChangeArrowheads="1"/>
          </p:cNvSpPr>
          <p:nvPr>
            <p:ph type="subTitle" idx="1"/>
          </p:nvPr>
        </p:nvSpPr>
        <p:spPr>
          <a:xfrm>
            <a:off x="388938" y="3500438"/>
            <a:ext cx="5119687" cy="1296987"/>
          </a:xfrm>
        </p:spPr>
        <p:txBody>
          <a:bodyPr/>
          <a:lstStyle/>
          <a:p>
            <a:pPr algn="l" eaLnBrk="1" hangingPunct="1"/>
            <a:r>
              <a:rPr lang="it-IT" sz="2000"/>
              <a:t>B misura le risorse disponibili: </a:t>
            </a:r>
          </a:p>
          <a:p>
            <a:pPr algn="l" eaLnBrk="1" hangingPunct="1"/>
            <a:r>
              <a:rPr lang="it-IT" sz="2000"/>
              <a:t>più è piccolo, maggiori sono queste ultime</a:t>
            </a:r>
          </a:p>
          <a:p>
            <a:pPr algn="l" eaLnBrk="1" hangingPunct="1"/>
            <a:r>
              <a:rPr lang="it-IT" sz="2000"/>
              <a:t>B=0 indica risorse illimitate</a:t>
            </a:r>
          </a:p>
        </p:txBody>
      </p:sp>
      <p:graphicFrame>
        <p:nvGraphicFramePr>
          <p:cNvPr id="13316" name="Object 7"/>
          <p:cNvGraphicFramePr>
            <a:graphicFrameLocks noChangeAspect="1"/>
          </p:cNvGraphicFramePr>
          <p:nvPr/>
        </p:nvGraphicFramePr>
        <p:xfrm>
          <a:off x="1258888" y="5145088"/>
          <a:ext cx="2106612" cy="1012825"/>
        </p:xfrm>
        <a:graphic>
          <a:graphicData uri="http://schemas.openxmlformats.org/presentationml/2006/ole">
            <mc:AlternateContent xmlns:mc="http://schemas.openxmlformats.org/markup-compatibility/2006">
              <mc:Choice xmlns:v="urn:schemas-microsoft-com:vml" Requires="v">
                <p:oleObj spid="_x0000_s13443" name="Equation" r:id="rId3" imgW="660113" imgH="317362" progId="Equation.DSMT4">
                  <p:embed/>
                </p:oleObj>
              </mc:Choice>
              <mc:Fallback>
                <p:oleObj name="Equation" r:id="rId3" imgW="660113" imgH="317362"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5145088"/>
                        <a:ext cx="2106612"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8"/>
          <p:cNvGraphicFramePr>
            <a:graphicFrameLocks noChangeAspect="1"/>
          </p:cNvGraphicFramePr>
          <p:nvPr/>
        </p:nvGraphicFramePr>
        <p:xfrm>
          <a:off x="5148263" y="5216525"/>
          <a:ext cx="2511425" cy="895350"/>
        </p:xfrm>
        <a:graphic>
          <a:graphicData uri="http://schemas.openxmlformats.org/presentationml/2006/ole">
            <mc:AlternateContent xmlns:mc="http://schemas.openxmlformats.org/markup-compatibility/2006">
              <mc:Choice xmlns:v="urn:schemas-microsoft-com:vml" Requires="v">
                <p:oleObj spid="_x0000_s13444" name="Equation" r:id="rId5" imgW="927100" imgH="330200" progId="Equation.DSMT4">
                  <p:embed/>
                </p:oleObj>
              </mc:Choice>
              <mc:Fallback>
                <p:oleObj name="Equation" r:id="rId5" imgW="927100" imgH="3302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5216525"/>
                        <a:ext cx="25114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8" name="Rectangle 9"/>
          <p:cNvSpPr>
            <a:spLocks noChangeArrowheads="1"/>
          </p:cNvSpPr>
          <p:nvPr/>
        </p:nvSpPr>
        <p:spPr bwMode="auto">
          <a:xfrm>
            <a:off x="611188" y="4891088"/>
            <a:ext cx="353536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it-IT" sz="2000"/>
              <a:t>La nuova equazione è quindi:</a:t>
            </a:r>
          </a:p>
        </p:txBody>
      </p:sp>
      <p:sp>
        <p:nvSpPr>
          <p:cNvPr id="13319" name="Text Box 10"/>
          <p:cNvSpPr txBox="1">
            <a:spLocks noChangeArrowheads="1"/>
          </p:cNvSpPr>
          <p:nvPr/>
        </p:nvSpPr>
        <p:spPr bwMode="auto">
          <a:xfrm>
            <a:off x="5219700" y="4757738"/>
            <a:ext cx="2403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Potenziale efficace:</a:t>
            </a:r>
          </a:p>
        </p:txBody>
      </p:sp>
      <p:sp>
        <p:nvSpPr>
          <p:cNvPr id="13320" name="Text Box 11"/>
          <p:cNvSpPr txBox="1">
            <a:spLocks noChangeArrowheads="1"/>
          </p:cNvSpPr>
          <p:nvPr/>
        </p:nvSpPr>
        <p:spPr bwMode="auto">
          <a:xfrm>
            <a:off x="3708400" y="6375400"/>
            <a:ext cx="3467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Il campo di esistenza è per x &gt; 0</a:t>
            </a:r>
          </a:p>
        </p:txBody>
      </p:sp>
      <p:sp>
        <p:nvSpPr>
          <p:cNvPr id="13321" name="Rectangle 12"/>
          <p:cNvSpPr>
            <a:spLocks noChangeArrowheads="1"/>
          </p:cNvSpPr>
          <p:nvPr/>
        </p:nvSpPr>
        <p:spPr bwMode="auto">
          <a:xfrm>
            <a:off x="4859338" y="2708275"/>
            <a:ext cx="4284662"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it-IT" sz="2000"/>
              <a:t>le nascite eguagliano le morti e la popolazione raggiunge uno stato di equilibrio stazionario</a:t>
            </a:r>
          </a:p>
        </p:txBody>
      </p:sp>
      <p:sp>
        <p:nvSpPr>
          <p:cNvPr id="13322" name="Rectangle 13"/>
          <p:cNvSpPr>
            <a:spLocks noChangeArrowheads="1"/>
          </p:cNvSpPr>
          <p:nvPr/>
        </p:nvSpPr>
        <p:spPr bwMode="auto">
          <a:xfrm>
            <a:off x="539750" y="2225675"/>
            <a:ext cx="27178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it-IT" sz="2000" dirty="0"/>
              <a:t>Per x </a:t>
            </a:r>
            <a:r>
              <a:rPr lang="it-IT" sz="2000" dirty="0">
                <a:latin typeface="Arial" panose="020B0604020202020204" pitchFamily="34" charset="0"/>
                <a:cs typeface="Arial" panose="020B0604020202020204" pitchFamily="34" charset="0"/>
                <a:sym typeface="Wingdings" pitchFamily="2" charset="2"/>
              </a:rPr>
              <a:t>→</a:t>
            </a:r>
            <a:r>
              <a:rPr lang="it-IT" sz="2000" dirty="0"/>
              <a:t> </a:t>
            </a:r>
            <a:r>
              <a:rPr lang="it-IT" sz="2000" dirty="0">
                <a:sym typeface="Wingdings" pitchFamily="2" charset="2"/>
              </a:rPr>
              <a:t>0  A(x) = A</a:t>
            </a:r>
            <a:endParaRPr lang="it-IT" sz="2000" dirty="0"/>
          </a:p>
        </p:txBody>
      </p:sp>
      <p:sp>
        <p:nvSpPr>
          <p:cNvPr id="13323" name="Rectangle 14"/>
          <p:cNvSpPr>
            <a:spLocks noChangeArrowheads="1"/>
          </p:cNvSpPr>
          <p:nvPr/>
        </p:nvSpPr>
        <p:spPr bwMode="auto">
          <a:xfrm>
            <a:off x="611188" y="2852738"/>
            <a:ext cx="27305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20000"/>
              </a:spcBef>
            </a:pPr>
            <a:r>
              <a:rPr lang="it-IT" sz="2000"/>
              <a:t>Per x = A/B </a:t>
            </a:r>
            <a:r>
              <a:rPr lang="it-IT" sz="2000">
                <a:sym typeface="Wingdings" pitchFamily="2" charset="2"/>
              </a:rPr>
              <a:t> </a:t>
            </a:r>
            <a:r>
              <a:rPr lang="it-IT" sz="2000"/>
              <a:t>A(x) = 0</a:t>
            </a:r>
          </a:p>
        </p:txBody>
      </p:sp>
      <p:sp>
        <p:nvSpPr>
          <p:cNvPr id="13324" name="Rectangle 15"/>
          <p:cNvSpPr>
            <a:spLocks noChangeArrowheads="1"/>
          </p:cNvSpPr>
          <p:nvPr/>
        </p:nvSpPr>
        <p:spPr bwMode="auto">
          <a:xfrm>
            <a:off x="684213" y="981075"/>
            <a:ext cx="73453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sz="2000"/>
              <a:t>Il termine A, bilancio nascite/morti, è in realtà una funzione di x</a:t>
            </a:r>
          </a:p>
          <a:p>
            <a:pPr algn="ctr"/>
            <a:r>
              <a:rPr lang="it-IT" sz="2000"/>
              <a:t>Nel caso più semplice A(x) = A-Bx</a:t>
            </a:r>
          </a:p>
        </p:txBody>
      </p:sp>
      <p:sp>
        <p:nvSpPr>
          <p:cNvPr id="13325" name="AutoShape 16"/>
          <p:cNvSpPr>
            <a:spLocks noChangeArrowheads="1"/>
          </p:cNvSpPr>
          <p:nvPr/>
        </p:nvSpPr>
        <p:spPr bwMode="auto">
          <a:xfrm>
            <a:off x="3348038" y="2133600"/>
            <a:ext cx="1008062" cy="360363"/>
          </a:xfrm>
          <a:custGeom>
            <a:avLst/>
            <a:gdLst>
              <a:gd name="T0" fmla="*/ 756047 w 21600"/>
              <a:gd name="T1" fmla="*/ 0 h 21600"/>
              <a:gd name="T2" fmla="*/ 0 w 21600"/>
              <a:gd name="T3" fmla="*/ 180181 h 21600"/>
              <a:gd name="T4" fmla="*/ 756047 w 21600"/>
              <a:gd name="T5" fmla="*/ 360362 h 21600"/>
              <a:gd name="T6" fmla="*/ 1008062 w 21600"/>
              <a:gd name="T7" fmla="*/ 18018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326" name="Text Box 17"/>
          <p:cNvSpPr txBox="1">
            <a:spLocks noChangeArrowheads="1"/>
          </p:cNvSpPr>
          <p:nvPr/>
        </p:nvSpPr>
        <p:spPr bwMode="auto">
          <a:xfrm>
            <a:off x="4859338" y="1989138"/>
            <a:ext cx="42846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quando ci sono pochi individui le risorse sono in eccesso</a:t>
            </a:r>
          </a:p>
        </p:txBody>
      </p:sp>
      <p:sp>
        <p:nvSpPr>
          <p:cNvPr id="19475" name="Text Box 19"/>
          <p:cNvSpPr txBox="1">
            <a:spLocks noChangeArrowheads="1"/>
          </p:cNvSpPr>
          <p:nvPr/>
        </p:nvSpPr>
        <p:spPr bwMode="auto">
          <a:xfrm>
            <a:off x="1547813" y="6232525"/>
            <a:ext cx="1539875" cy="40005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a:defRPr/>
            </a:pPr>
            <a:r>
              <a:rPr lang="it-IT" sz="2000" dirty="0" err="1"/>
              <a:t>eq</a:t>
            </a:r>
            <a:r>
              <a:rPr lang="it-IT" sz="2000" dirty="0"/>
              <a:t>. logistica</a:t>
            </a:r>
          </a:p>
        </p:txBody>
      </p:sp>
      <p:sp>
        <p:nvSpPr>
          <p:cNvPr id="13328" name="AutoShape 20"/>
          <p:cNvSpPr>
            <a:spLocks noChangeArrowheads="1"/>
          </p:cNvSpPr>
          <p:nvPr/>
        </p:nvSpPr>
        <p:spPr bwMode="auto">
          <a:xfrm>
            <a:off x="3348038" y="2806700"/>
            <a:ext cx="1008062" cy="360363"/>
          </a:xfrm>
          <a:custGeom>
            <a:avLst/>
            <a:gdLst>
              <a:gd name="T0" fmla="*/ 756047 w 21600"/>
              <a:gd name="T1" fmla="*/ 0 h 21600"/>
              <a:gd name="T2" fmla="*/ 0 w 21600"/>
              <a:gd name="T3" fmla="*/ 180182 h 21600"/>
              <a:gd name="T4" fmla="*/ 756047 w 21600"/>
              <a:gd name="T5" fmla="*/ 360363 h 21600"/>
              <a:gd name="T6" fmla="*/ 1008062 w 21600"/>
              <a:gd name="T7" fmla="*/ 18018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620713"/>
            <a:ext cx="7772400" cy="1470025"/>
          </a:xfrm>
        </p:spPr>
        <p:txBody>
          <a:bodyPr/>
          <a:lstStyle/>
          <a:p>
            <a:pPr eaLnBrk="1" hangingPunct="1"/>
            <a:r>
              <a:rPr lang="it-IT" dirty="0"/>
              <a:t>Sistemi complessi:</a:t>
            </a:r>
            <a:br>
              <a:rPr lang="it-IT" dirty="0"/>
            </a:br>
            <a:r>
              <a:rPr lang="it-IT" dirty="0"/>
              <a:t>proprietà</a:t>
            </a:r>
          </a:p>
        </p:txBody>
      </p:sp>
      <p:sp>
        <p:nvSpPr>
          <p:cNvPr id="2051" name="Rectangle 3"/>
          <p:cNvSpPr>
            <a:spLocks noGrp="1" noChangeArrowheads="1"/>
          </p:cNvSpPr>
          <p:nvPr>
            <p:ph type="subTitle" idx="1"/>
          </p:nvPr>
        </p:nvSpPr>
        <p:spPr>
          <a:xfrm>
            <a:off x="395536" y="2349500"/>
            <a:ext cx="8748463" cy="4319860"/>
          </a:xfrm>
        </p:spPr>
        <p:txBody>
          <a:bodyPr/>
          <a:lstStyle/>
          <a:p>
            <a:pPr marL="342900" indent="-342900" algn="l" eaLnBrk="1" hangingPunct="1">
              <a:lnSpc>
                <a:spcPct val="150000"/>
              </a:lnSpc>
              <a:buFont typeface="Wingdings" pitchFamily="2" charset="2"/>
              <a:buChar char="ü"/>
            </a:pPr>
            <a:r>
              <a:rPr lang="it-IT" sz="2200" dirty="0"/>
              <a:t>Sistemi costituiti da un gran numero di entità elementari in interazione l’uno con l’altro in modo </a:t>
            </a:r>
            <a:r>
              <a:rPr lang="it-IT" sz="2200" dirty="0">
                <a:solidFill>
                  <a:srgbClr val="FF0000"/>
                </a:solidFill>
              </a:rPr>
              <a:t>non lineare </a:t>
            </a:r>
          </a:p>
          <a:p>
            <a:pPr marL="342900" indent="-342900" algn="l" eaLnBrk="1" hangingPunct="1">
              <a:lnSpc>
                <a:spcPct val="150000"/>
              </a:lnSpc>
              <a:buFont typeface="Wingdings" pitchFamily="2" charset="2"/>
              <a:buChar char="ü"/>
            </a:pPr>
            <a:r>
              <a:rPr lang="it-IT" sz="2200" dirty="0"/>
              <a:t>Sono sistemi </a:t>
            </a:r>
            <a:r>
              <a:rPr lang="it-IT" sz="2200" dirty="0">
                <a:solidFill>
                  <a:srgbClr val="FF0000"/>
                </a:solidFill>
              </a:rPr>
              <a:t>APERTI</a:t>
            </a:r>
            <a:r>
              <a:rPr lang="it-IT" sz="2200" dirty="0"/>
              <a:t>  cioè in comunicazione con l’ambiente attraverso dei flussi (Materiali, Energetici, Informativi) e </a:t>
            </a:r>
            <a:r>
              <a:rPr lang="it-IT" sz="2200" dirty="0">
                <a:solidFill>
                  <a:srgbClr val="FF0000"/>
                </a:solidFill>
              </a:rPr>
              <a:t>lontani dall’equilibrio</a:t>
            </a:r>
          </a:p>
          <a:p>
            <a:pPr marL="342900" indent="-342900" algn="l" eaLnBrk="1" hangingPunct="1">
              <a:lnSpc>
                <a:spcPct val="150000"/>
              </a:lnSpc>
              <a:buFont typeface="Wingdings" pitchFamily="2" charset="2"/>
              <a:buChar char="ü"/>
            </a:pPr>
            <a:r>
              <a:rPr lang="it-IT" sz="2200" dirty="0"/>
              <a:t>è difficile prevederne nei dettagli il comportamento </a:t>
            </a:r>
          </a:p>
          <a:p>
            <a:pPr marL="342900" indent="-342900" algn="l" eaLnBrk="1" hangingPunct="1">
              <a:lnSpc>
                <a:spcPct val="150000"/>
              </a:lnSpc>
              <a:buFont typeface="Wingdings" pitchFamily="2" charset="2"/>
              <a:buChar char="ü"/>
            </a:pPr>
            <a:r>
              <a:rPr lang="it-IT" sz="2200" dirty="0"/>
              <a:t>al variare del tempo mostrano un </a:t>
            </a:r>
            <a:r>
              <a:rPr lang="it-IT" sz="2200" dirty="0">
                <a:solidFill>
                  <a:srgbClr val="FF0000"/>
                </a:solidFill>
              </a:rPr>
              <a:t>comportamento emergente </a:t>
            </a:r>
            <a:r>
              <a:rPr lang="it-IT" sz="2200" dirty="0"/>
              <a:t>non previsto dalle interazioni delle singole componenti.</a:t>
            </a:r>
          </a:p>
        </p:txBody>
      </p:sp>
    </p:spTree>
    <p:extLst>
      <p:ext uri="{BB962C8B-B14F-4D97-AF65-F5344CB8AC3E}">
        <p14:creationId xmlns:p14="http://schemas.microsoft.com/office/powerpoint/2010/main" val="3874018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xfrm>
            <a:off x="611188" y="188913"/>
            <a:ext cx="7772400" cy="863823"/>
          </a:xfrm>
        </p:spPr>
        <p:txBody>
          <a:bodyPr/>
          <a:lstStyle/>
          <a:p>
            <a:pPr eaLnBrk="1" hangingPunct="1"/>
            <a:r>
              <a:rPr lang="it-IT" sz="4000" dirty="0"/>
              <a:t>Equazione logistica</a:t>
            </a:r>
          </a:p>
        </p:txBody>
      </p:sp>
      <p:sp>
        <p:nvSpPr>
          <p:cNvPr id="36869" name="Rectangle 5"/>
          <p:cNvSpPr>
            <a:spLocks noGrp="1" noChangeArrowheads="1"/>
          </p:cNvSpPr>
          <p:nvPr>
            <p:ph type="subTitle" idx="1"/>
          </p:nvPr>
        </p:nvSpPr>
        <p:spPr>
          <a:xfrm>
            <a:off x="539750" y="2852291"/>
            <a:ext cx="7921625" cy="3024981"/>
          </a:xfrm>
        </p:spPr>
        <p:txBody>
          <a:bodyPr/>
          <a:lstStyle/>
          <a:p>
            <a:pPr marL="342900" indent="-342900" algn="l" eaLnBrk="1" hangingPunct="1">
              <a:lnSpc>
                <a:spcPct val="114000"/>
              </a:lnSpc>
              <a:buFont typeface="Wingdings" pitchFamily="2" charset="2"/>
              <a:buChar char="ü"/>
              <a:defRPr/>
            </a:pPr>
            <a:r>
              <a:rPr lang="it-IT" sz="2200" dirty="0"/>
              <a:t>Questa è una equazione differenziale NON-LINEARE. </a:t>
            </a:r>
          </a:p>
          <a:p>
            <a:pPr marL="342900" indent="-342900" algn="l" eaLnBrk="1" hangingPunct="1">
              <a:lnSpc>
                <a:spcPct val="114000"/>
              </a:lnSpc>
              <a:buFont typeface="Wingdings" pitchFamily="2" charset="2"/>
              <a:buChar char="ü"/>
              <a:defRPr/>
            </a:pPr>
            <a:r>
              <a:rPr lang="it-IT" sz="2200" dirty="0"/>
              <a:t>Dalla non linearità emergono i comportamenti complessi. </a:t>
            </a:r>
          </a:p>
          <a:p>
            <a:pPr marL="342900" indent="-342900" algn="l" eaLnBrk="1" hangingPunct="1">
              <a:lnSpc>
                <a:spcPct val="114000"/>
              </a:lnSpc>
              <a:buFont typeface="Wingdings" pitchFamily="2" charset="2"/>
              <a:buChar char="ü"/>
              <a:defRPr/>
            </a:pPr>
            <a:r>
              <a:rPr lang="it-IT" sz="2200" dirty="0"/>
              <a:t>E’ integrabile analiticamente, ma non è possibile esprimere esplicitamente x in funzione di t (si deve ricorrere a sistemi di integrazione numerica)</a:t>
            </a:r>
          </a:p>
          <a:p>
            <a:pPr marL="342900" indent="-342900" algn="l" eaLnBrk="1" hangingPunct="1">
              <a:lnSpc>
                <a:spcPct val="114000"/>
              </a:lnSpc>
              <a:buFont typeface="Wingdings" pitchFamily="2" charset="2"/>
              <a:buChar char="ü"/>
              <a:defRPr/>
            </a:pPr>
            <a:r>
              <a:rPr lang="it-IT" sz="2200" dirty="0" err="1"/>
              <a:t>x</a:t>
            </a:r>
            <a:r>
              <a:rPr lang="it-IT" sz="2200" baseline="-25000" dirty="0" err="1"/>
              <a:t>max</a:t>
            </a:r>
            <a:r>
              <a:rPr lang="it-IT" sz="2200" dirty="0"/>
              <a:t> viene anche chiamata «</a:t>
            </a:r>
            <a:r>
              <a:rPr lang="en-US" sz="2200" dirty="0"/>
              <a:t>carrying capacity</a:t>
            </a:r>
            <a:r>
              <a:rPr lang="it-IT" sz="2200" dirty="0"/>
              <a:t>» del sistema</a:t>
            </a:r>
          </a:p>
        </p:txBody>
      </p:sp>
      <p:graphicFrame>
        <p:nvGraphicFramePr>
          <p:cNvPr id="15364" name="Object 7"/>
          <p:cNvGraphicFramePr>
            <a:graphicFrameLocks noChangeAspect="1"/>
          </p:cNvGraphicFramePr>
          <p:nvPr/>
        </p:nvGraphicFramePr>
        <p:xfrm>
          <a:off x="339725" y="1373188"/>
          <a:ext cx="8264525" cy="1093787"/>
        </p:xfrm>
        <a:graphic>
          <a:graphicData uri="http://schemas.openxmlformats.org/presentationml/2006/ole">
            <mc:AlternateContent xmlns:mc="http://schemas.openxmlformats.org/markup-compatibility/2006">
              <mc:Choice xmlns:v="urn:schemas-microsoft-com:vml" Requires="v">
                <p:oleObj spid="_x0000_s15424" name="Equation" r:id="rId3" imgW="2590560" imgH="342720" progId="Equation.DSMT4">
                  <p:embed/>
                </p:oleObj>
              </mc:Choice>
              <mc:Fallback>
                <p:oleObj name="Equation" r:id="rId3" imgW="2590560" imgH="34272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 y="1373188"/>
                        <a:ext cx="8264525" cy="109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684213" y="188913"/>
            <a:ext cx="7772400" cy="1154112"/>
          </a:xfrm>
        </p:spPr>
        <p:txBody>
          <a:bodyPr/>
          <a:lstStyle/>
          <a:p>
            <a:pPr eaLnBrk="1" hangingPunct="1"/>
            <a:r>
              <a:rPr lang="it-IT" sz="4000" dirty="0"/>
              <a:t>Metodo di integrazione</a:t>
            </a:r>
          </a:p>
        </p:txBody>
      </p:sp>
      <p:sp>
        <p:nvSpPr>
          <p:cNvPr id="16387" name="Rectangle 5"/>
          <p:cNvSpPr>
            <a:spLocks noGrp="1" noChangeArrowheads="1"/>
          </p:cNvSpPr>
          <p:nvPr>
            <p:ph type="subTitle" idx="1"/>
          </p:nvPr>
        </p:nvSpPr>
        <p:spPr>
          <a:xfrm>
            <a:off x="1116013" y="3502025"/>
            <a:ext cx="6696075" cy="2879725"/>
          </a:xfrm>
        </p:spPr>
        <p:txBody>
          <a:bodyPr/>
          <a:lstStyle/>
          <a:p>
            <a:pPr eaLnBrk="1" hangingPunct="1">
              <a:lnSpc>
                <a:spcPct val="114000"/>
              </a:lnSpc>
            </a:pPr>
            <a:r>
              <a:rPr lang="it-IT" sz="2200"/>
              <a:t>Noto il valore di x al tempo t=0 (condizione iniziale)</a:t>
            </a:r>
          </a:p>
          <a:p>
            <a:pPr eaLnBrk="1" hangingPunct="1">
              <a:lnSpc>
                <a:spcPct val="114000"/>
              </a:lnSpc>
            </a:pPr>
            <a:r>
              <a:rPr lang="it-IT" sz="2200"/>
              <a:t>Dopo successivi intervalli </a:t>
            </a:r>
            <a:r>
              <a:rPr lang="el-GR" sz="2200">
                <a:cs typeface="Arial" charset="0"/>
              </a:rPr>
              <a:t>Δ</a:t>
            </a:r>
            <a:r>
              <a:rPr lang="it-IT" sz="2200">
                <a:cs typeface="Arial" charset="0"/>
              </a:rPr>
              <a:t>t si ha:</a:t>
            </a:r>
          </a:p>
          <a:p>
            <a:pPr eaLnBrk="1" hangingPunct="1">
              <a:lnSpc>
                <a:spcPct val="114000"/>
              </a:lnSpc>
            </a:pPr>
            <a:r>
              <a:rPr lang="it-IT" sz="2200">
                <a:cs typeface="Arial" charset="0"/>
              </a:rPr>
              <a:t>x(</a:t>
            </a:r>
            <a:r>
              <a:rPr lang="el-GR" sz="2200">
                <a:cs typeface="Arial" charset="0"/>
              </a:rPr>
              <a:t>Δ</a:t>
            </a:r>
            <a:r>
              <a:rPr lang="it-IT" sz="2200">
                <a:cs typeface="Arial" charset="0"/>
              </a:rPr>
              <a:t>t) = x(0) + f(x(0))</a:t>
            </a:r>
            <a:r>
              <a:rPr lang="el-GR" sz="2200">
                <a:cs typeface="Arial" charset="0"/>
              </a:rPr>
              <a:t>Δ</a:t>
            </a:r>
            <a:r>
              <a:rPr lang="it-IT" sz="2200">
                <a:cs typeface="Arial" charset="0"/>
              </a:rPr>
              <a:t>t</a:t>
            </a:r>
          </a:p>
          <a:p>
            <a:pPr eaLnBrk="1" hangingPunct="1">
              <a:lnSpc>
                <a:spcPct val="114000"/>
              </a:lnSpc>
            </a:pPr>
            <a:r>
              <a:rPr lang="it-IT" sz="2200">
                <a:cs typeface="Arial" charset="0"/>
              </a:rPr>
              <a:t>x(2</a:t>
            </a:r>
            <a:r>
              <a:rPr lang="el-GR" sz="2200">
                <a:cs typeface="Arial" charset="0"/>
              </a:rPr>
              <a:t>Δ</a:t>
            </a:r>
            <a:r>
              <a:rPr lang="it-IT" sz="2200">
                <a:cs typeface="Arial" charset="0"/>
              </a:rPr>
              <a:t>t) = x(</a:t>
            </a:r>
            <a:r>
              <a:rPr lang="el-GR" sz="2200">
                <a:cs typeface="Arial" charset="0"/>
              </a:rPr>
              <a:t>Δ</a:t>
            </a:r>
            <a:r>
              <a:rPr lang="it-IT" sz="2200">
                <a:cs typeface="Arial" charset="0"/>
              </a:rPr>
              <a:t>t) + f(x(</a:t>
            </a:r>
            <a:r>
              <a:rPr lang="el-GR" sz="2200">
                <a:cs typeface="Arial" charset="0"/>
              </a:rPr>
              <a:t>Δ</a:t>
            </a:r>
            <a:r>
              <a:rPr lang="it-IT" sz="2200">
                <a:cs typeface="Arial" charset="0"/>
              </a:rPr>
              <a:t>t))</a:t>
            </a:r>
            <a:r>
              <a:rPr lang="el-GR" sz="2200">
                <a:cs typeface="Arial" charset="0"/>
              </a:rPr>
              <a:t>Δ</a:t>
            </a:r>
            <a:r>
              <a:rPr lang="it-IT" sz="2200">
                <a:cs typeface="Arial" charset="0"/>
              </a:rPr>
              <a:t>t</a:t>
            </a:r>
          </a:p>
          <a:p>
            <a:pPr eaLnBrk="1" hangingPunct="1">
              <a:lnSpc>
                <a:spcPct val="114000"/>
              </a:lnSpc>
            </a:pPr>
            <a:r>
              <a:rPr lang="it-IT" sz="2200">
                <a:cs typeface="Arial" charset="0"/>
              </a:rPr>
              <a:t>…</a:t>
            </a:r>
          </a:p>
          <a:p>
            <a:pPr eaLnBrk="1" hangingPunct="1">
              <a:lnSpc>
                <a:spcPct val="114000"/>
              </a:lnSpc>
            </a:pPr>
            <a:r>
              <a:rPr lang="it-IT" sz="2200">
                <a:cs typeface="Arial" charset="0"/>
              </a:rPr>
              <a:t>x(n</a:t>
            </a:r>
            <a:r>
              <a:rPr lang="el-GR" sz="2200">
                <a:cs typeface="Arial" charset="0"/>
              </a:rPr>
              <a:t>Δ</a:t>
            </a:r>
            <a:r>
              <a:rPr lang="it-IT" sz="2200">
                <a:cs typeface="Arial" charset="0"/>
              </a:rPr>
              <a:t>t) = x((n-1)</a:t>
            </a:r>
            <a:r>
              <a:rPr lang="el-GR" sz="2200">
                <a:cs typeface="Arial" charset="0"/>
              </a:rPr>
              <a:t>Δ</a:t>
            </a:r>
            <a:r>
              <a:rPr lang="it-IT" sz="2200">
                <a:cs typeface="Arial" charset="0"/>
              </a:rPr>
              <a:t>t) + f(x((n-1)</a:t>
            </a:r>
            <a:r>
              <a:rPr lang="el-GR" sz="2200">
                <a:cs typeface="Arial" charset="0"/>
              </a:rPr>
              <a:t>Δ</a:t>
            </a:r>
            <a:r>
              <a:rPr lang="it-IT" sz="2200">
                <a:cs typeface="Arial" charset="0"/>
              </a:rPr>
              <a:t>t))</a:t>
            </a:r>
            <a:r>
              <a:rPr lang="el-GR" sz="2200">
                <a:cs typeface="Arial" charset="0"/>
              </a:rPr>
              <a:t>Δ</a:t>
            </a:r>
            <a:r>
              <a:rPr lang="it-IT" sz="2200">
                <a:cs typeface="Arial" charset="0"/>
              </a:rPr>
              <a:t>t</a:t>
            </a:r>
          </a:p>
        </p:txBody>
      </p:sp>
      <p:graphicFrame>
        <p:nvGraphicFramePr>
          <p:cNvPr id="16388" name="Object 6"/>
          <p:cNvGraphicFramePr>
            <a:graphicFrameLocks noChangeAspect="1"/>
          </p:cNvGraphicFramePr>
          <p:nvPr>
            <p:extLst>
              <p:ext uri="{D42A27DB-BD31-4B8C-83A1-F6EECF244321}">
                <p14:modId xmlns:p14="http://schemas.microsoft.com/office/powerpoint/2010/main" val="1636503841"/>
              </p:ext>
            </p:extLst>
          </p:nvPr>
        </p:nvGraphicFramePr>
        <p:xfrm>
          <a:off x="3859213" y="2492896"/>
          <a:ext cx="1217612" cy="893763"/>
        </p:xfrm>
        <a:graphic>
          <a:graphicData uri="http://schemas.openxmlformats.org/presentationml/2006/ole">
            <mc:AlternateContent xmlns:mc="http://schemas.openxmlformats.org/markup-compatibility/2006">
              <mc:Choice xmlns:v="urn:schemas-microsoft-com:vml" Requires="v">
                <p:oleObj spid="_x0000_s16449" name="Equation" r:id="rId3" imgW="431425" imgH="317225" progId="Equation.DSMT4">
                  <p:embed/>
                </p:oleObj>
              </mc:Choice>
              <mc:Fallback>
                <p:oleObj name="Equation" r:id="rId3" imgW="431425" imgH="31722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213" y="2492896"/>
                        <a:ext cx="1217612"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Rectangle 7"/>
          <p:cNvSpPr>
            <a:spLocks noChangeArrowheads="1"/>
          </p:cNvSpPr>
          <p:nvPr/>
        </p:nvSpPr>
        <p:spPr bwMode="auto">
          <a:xfrm>
            <a:off x="1476375" y="2000201"/>
            <a:ext cx="6049963"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it-IT" sz="2400" dirty="0"/>
              <a:t>Nota la forma esplicita della derivata prima</a:t>
            </a:r>
            <a:endParaRPr lang="it-IT" sz="3200" dirty="0"/>
          </a:p>
        </p:txBody>
      </p:sp>
      <p:sp>
        <p:nvSpPr>
          <p:cNvPr id="16390" name="Text Box 9"/>
          <p:cNvSpPr txBox="1">
            <a:spLocks noChangeArrowheads="1"/>
          </p:cNvSpPr>
          <p:nvPr/>
        </p:nvSpPr>
        <p:spPr bwMode="auto">
          <a:xfrm>
            <a:off x="5051083" y="2761431"/>
            <a:ext cx="31511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a:t>più in generale dx/</a:t>
            </a:r>
            <a:r>
              <a:rPr lang="it-IT" sz="2000" dirty="0" err="1"/>
              <a:t>dt</a:t>
            </a:r>
            <a:r>
              <a:rPr lang="it-IT" sz="2000" dirty="0"/>
              <a:t>=f(</a:t>
            </a:r>
            <a:r>
              <a:rPr lang="it-IT" sz="2000" dirty="0" err="1"/>
              <a:t>x,t</a:t>
            </a:r>
            <a:r>
              <a:rPr lang="it-IT" sz="2000" dirty="0"/>
              <a:t>)</a:t>
            </a:r>
          </a:p>
        </p:txBody>
      </p:sp>
      <p:sp>
        <p:nvSpPr>
          <p:cNvPr id="2" name="CasellaDiTesto 1"/>
          <p:cNvSpPr txBox="1"/>
          <p:nvPr/>
        </p:nvSpPr>
        <p:spPr>
          <a:xfrm>
            <a:off x="1763688" y="1383159"/>
            <a:ext cx="5082482" cy="461665"/>
          </a:xfrm>
          <a:prstGeom prst="rect">
            <a:avLst/>
          </a:prstGeom>
          <a:noFill/>
        </p:spPr>
        <p:txBody>
          <a:bodyPr wrap="none" rtlCol="0">
            <a:spAutoFit/>
          </a:bodyPr>
          <a:lstStyle/>
          <a:p>
            <a:r>
              <a:rPr lang="it-IT" sz="2400" dirty="0"/>
              <a:t>Vogliamo calcolare x in funzione di 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ctrTitle"/>
          </p:nvPr>
        </p:nvSpPr>
        <p:spPr>
          <a:xfrm>
            <a:off x="755650" y="188913"/>
            <a:ext cx="7772400" cy="1008062"/>
          </a:xfrm>
        </p:spPr>
        <p:txBody>
          <a:bodyPr/>
          <a:lstStyle/>
          <a:p>
            <a:pPr eaLnBrk="1" hangingPunct="1"/>
            <a:r>
              <a:rPr lang="it-IT" dirty="0"/>
              <a:t>Metodo di Eulero</a:t>
            </a:r>
          </a:p>
        </p:txBody>
      </p:sp>
      <p:sp>
        <p:nvSpPr>
          <p:cNvPr id="17411" name="Rectangle 5"/>
          <p:cNvSpPr>
            <a:spLocks noGrp="1" noChangeArrowheads="1"/>
          </p:cNvSpPr>
          <p:nvPr>
            <p:ph type="subTitle" idx="1"/>
          </p:nvPr>
        </p:nvSpPr>
        <p:spPr>
          <a:xfrm>
            <a:off x="1403350" y="1412875"/>
            <a:ext cx="6841058" cy="575965"/>
          </a:xfrm>
        </p:spPr>
        <p:txBody>
          <a:bodyPr/>
          <a:lstStyle/>
          <a:p>
            <a:pPr eaLnBrk="1" hangingPunct="1">
              <a:lnSpc>
                <a:spcPct val="90000"/>
              </a:lnSpc>
            </a:pPr>
            <a:r>
              <a:rPr lang="it-IT" sz="2800" dirty="0"/>
              <a:t>Uso della derivata prima al punto iniziale</a:t>
            </a:r>
          </a:p>
        </p:txBody>
      </p:sp>
      <p:grpSp>
        <p:nvGrpSpPr>
          <p:cNvPr id="17412" name="Group 16"/>
          <p:cNvGrpSpPr>
            <a:grpSpLocks/>
          </p:cNvGrpSpPr>
          <p:nvPr/>
        </p:nvGrpSpPr>
        <p:grpSpPr bwMode="auto">
          <a:xfrm>
            <a:off x="374650" y="2493963"/>
            <a:ext cx="5276850" cy="3671887"/>
            <a:chOff x="735" y="1525"/>
            <a:chExt cx="3324" cy="2313"/>
          </a:xfrm>
        </p:grpSpPr>
        <p:pic>
          <p:nvPicPr>
            <p:cNvPr id="17416"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867" b="11760"/>
            <a:stretch>
              <a:fillRect/>
            </a:stretch>
          </p:blipFill>
          <p:spPr bwMode="auto">
            <a:xfrm>
              <a:off x="1066" y="1525"/>
              <a:ext cx="2993" cy="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7" name="Text Box 7"/>
            <p:cNvSpPr txBox="1">
              <a:spLocks noChangeArrowheads="1"/>
            </p:cNvSpPr>
            <p:nvPr/>
          </p:nvSpPr>
          <p:spPr bwMode="auto">
            <a:xfrm>
              <a:off x="735" y="1794"/>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x(t)</a:t>
              </a:r>
            </a:p>
          </p:txBody>
        </p:sp>
        <p:sp>
          <p:nvSpPr>
            <p:cNvPr id="17418" name="Text Box 8"/>
            <p:cNvSpPr txBox="1">
              <a:spLocks noChangeArrowheads="1"/>
            </p:cNvSpPr>
            <p:nvPr/>
          </p:nvSpPr>
          <p:spPr bwMode="auto">
            <a:xfrm>
              <a:off x="3718" y="3566"/>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t</a:t>
              </a:r>
            </a:p>
          </p:txBody>
        </p:sp>
        <p:sp>
          <p:nvSpPr>
            <p:cNvPr id="17419" name="Text Box 10"/>
            <p:cNvSpPr txBox="1">
              <a:spLocks noChangeArrowheads="1"/>
            </p:cNvSpPr>
            <p:nvPr/>
          </p:nvSpPr>
          <p:spPr bwMode="auto">
            <a:xfrm>
              <a:off x="1528" y="3566"/>
              <a:ext cx="2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t</a:t>
              </a:r>
              <a:r>
                <a:rPr lang="it-IT" sz="2000" baseline="-25000"/>
                <a:t>n</a:t>
              </a:r>
            </a:p>
          </p:txBody>
        </p:sp>
        <p:sp>
          <p:nvSpPr>
            <p:cNvPr id="17420" name="Text Box 12"/>
            <p:cNvSpPr txBox="1">
              <a:spLocks noChangeArrowheads="1"/>
            </p:cNvSpPr>
            <p:nvPr/>
          </p:nvSpPr>
          <p:spPr bwMode="auto">
            <a:xfrm>
              <a:off x="2390" y="3588"/>
              <a:ext cx="33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t</a:t>
              </a:r>
              <a:r>
                <a:rPr lang="it-IT" sz="2000" baseline="-25000"/>
                <a:t>n+1</a:t>
              </a:r>
            </a:p>
          </p:txBody>
        </p:sp>
        <p:sp>
          <p:nvSpPr>
            <p:cNvPr id="17421" name="Text Box 13"/>
            <p:cNvSpPr txBox="1">
              <a:spLocks noChangeArrowheads="1"/>
            </p:cNvSpPr>
            <p:nvPr/>
          </p:nvSpPr>
          <p:spPr bwMode="auto">
            <a:xfrm>
              <a:off x="3152" y="3566"/>
              <a:ext cx="33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t</a:t>
              </a:r>
              <a:r>
                <a:rPr lang="it-IT" sz="2000" baseline="-25000"/>
                <a:t>n+2</a:t>
              </a:r>
            </a:p>
          </p:txBody>
        </p:sp>
        <p:sp>
          <p:nvSpPr>
            <p:cNvPr id="17422" name="Text Box 14"/>
            <p:cNvSpPr txBox="1">
              <a:spLocks noChangeArrowheads="1"/>
            </p:cNvSpPr>
            <p:nvPr/>
          </p:nvSpPr>
          <p:spPr bwMode="auto">
            <a:xfrm>
              <a:off x="2472" y="2523"/>
              <a:ext cx="1542"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2400"/>
                <a:t>Δ</a:t>
              </a:r>
              <a:r>
                <a:rPr lang="it-IT" sz="2400"/>
                <a:t>x</a:t>
              </a:r>
              <a:r>
                <a:rPr lang="it-IT" sz="2400" baseline="-25000"/>
                <a:t>n+1</a:t>
              </a:r>
              <a:r>
                <a:rPr lang="it-IT" sz="2400"/>
                <a:t>=f(t</a:t>
              </a:r>
              <a:r>
                <a:rPr lang="it-IT" sz="2400" baseline="-25000"/>
                <a:t>n</a:t>
              </a:r>
              <a:r>
                <a:rPr lang="it-IT" sz="2400"/>
                <a:t>,x</a:t>
              </a:r>
              <a:r>
                <a:rPr lang="it-IT" sz="2400" baseline="-25000"/>
                <a:t>n</a:t>
              </a:r>
              <a:r>
                <a:rPr lang="it-IT" sz="2400"/>
                <a:t>)</a:t>
              </a:r>
              <a:r>
                <a:rPr lang="el-GR" sz="2400">
                  <a:cs typeface="Arial" charset="0"/>
                </a:rPr>
                <a:t>Δ</a:t>
              </a:r>
              <a:r>
                <a:rPr lang="it-IT" sz="2400"/>
                <a:t>t</a:t>
              </a:r>
            </a:p>
          </p:txBody>
        </p:sp>
      </p:grpSp>
      <p:sp>
        <p:nvSpPr>
          <p:cNvPr id="17413" name="Rectangle 15"/>
          <p:cNvSpPr>
            <a:spLocks noChangeArrowheads="1"/>
          </p:cNvSpPr>
          <p:nvPr/>
        </p:nvSpPr>
        <p:spPr bwMode="auto">
          <a:xfrm>
            <a:off x="5651500" y="2733675"/>
            <a:ext cx="338455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dirty="0"/>
              <a:t>Con la derivata al punto iniziale di ogni intervallo si estrapola direttamente il valore successivo della funzione incognita</a:t>
            </a:r>
          </a:p>
        </p:txBody>
      </p:sp>
      <p:sp>
        <p:nvSpPr>
          <p:cNvPr id="17414" name="Line 17"/>
          <p:cNvSpPr>
            <a:spLocks noChangeShapeType="1"/>
          </p:cNvSpPr>
          <p:nvPr/>
        </p:nvSpPr>
        <p:spPr bwMode="auto">
          <a:xfrm flipH="1" flipV="1">
            <a:off x="4746625" y="4527550"/>
            <a:ext cx="1152525"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7415" name="Text Box 18"/>
          <p:cNvSpPr txBox="1">
            <a:spLocks noChangeArrowheads="1"/>
          </p:cNvSpPr>
          <p:nvPr/>
        </p:nvSpPr>
        <p:spPr bwMode="auto">
          <a:xfrm>
            <a:off x="5940425" y="5192713"/>
            <a:ext cx="73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dx/dt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a:xfrm>
            <a:off x="611188" y="260350"/>
            <a:ext cx="7772400" cy="1470025"/>
          </a:xfrm>
        </p:spPr>
        <p:txBody>
          <a:bodyPr/>
          <a:lstStyle/>
          <a:p>
            <a:pPr eaLnBrk="1" hangingPunct="1"/>
            <a:r>
              <a:rPr lang="it-IT" sz="4000" dirty="0"/>
              <a:t>Miglioramento 1:</a:t>
            </a:r>
            <a:br>
              <a:rPr lang="it-IT" sz="4000" dirty="0"/>
            </a:br>
            <a:r>
              <a:rPr lang="it-IT" sz="4000" dirty="0"/>
              <a:t>Metodo del punto di mezzo</a:t>
            </a:r>
          </a:p>
        </p:txBody>
      </p:sp>
      <p:sp>
        <p:nvSpPr>
          <p:cNvPr id="18435" name="Rectangle 7"/>
          <p:cNvSpPr>
            <a:spLocks noChangeArrowheads="1"/>
          </p:cNvSpPr>
          <p:nvPr/>
        </p:nvSpPr>
        <p:spPr bwMode="auto">
          <a:xfrm>
            <a:off x="5148263" y="2205038"/>
            <a:ext cx="3633787" cy="181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4000"/>
              </a:lnSpc>
            </a:pPr>
            <a:r>
              <a:rPr lang="it-IT" sz="2000" dirty="0"/>
              <a:t>Con la derivata iniziale si ottiene un punto intermedio. In esso si valuta la derivata che estrapola il valore successivo a partire da quello iniziale.</a:t>
            </a:r>
          </a:p>
        </p:txBody>
      </p:sp>
      <p:grpSp>
        <p:nvGrpSpPr>
          <p:cNvPr id="18436" name="Group 17"/>
          <p:cNvGrpSpPr>
            <a:grpSpLocks/>
          </p:cNvGrpSpPr>
          <p:nvPr/>
        </p:nvGrpSpPr>
        <p:grpSpPr bwMode="auto">
          <a:xfrm>
            <a:off x="395288" y="2565400"/>
            <a:ext cx="5319712" cy="3614738"/>
            <a:chOff x="249" y="1616"/>
            <a:chExt cx="3351" cy="2277"/>
          </a:xfrm>
        </p:grpSpPr>
        <p:pic>
          <p:nvPicPr>
            <p:cNvPr id="18437"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2015" b="12025"/>
            <a:stretch>
              <a:fillRect/>
            </a:stretch>
          </p:blipFill>
          <p:spPr bwMode="auto">
            <a:xfrm>
              <a:off x="612" y="1616"/>
              <a:ext cx="2988" cy="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Rectangle 8"/>
            <p:cNvSpPr>
              <a:spLocks noChangeArrowheads="1"/>
            </p:cNvSpPr>
            <p:nvPr/>
          </p:nvSpPr>
          <p:spPr bwMode="auto">
            <a:xfrm>
              <a:off x="249" y="1866"/>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x(t)</a:t>
              </a:r>
            </a:p>
          </p:txBody>
        </p:sp>
        <p:sp>
          <p:nvSpPr>
            <p:cNvPr id="18439" name="Rectangle 9"/>
            <p:cNvSpPr>
              <a:spLocks noChangeArrowheads="1"/>
            </p:cNvSpPr>
            <p:nvPr/>
          </p:nvSpPr>
          <p:spPr bwMode="auto">
            <a:xfrm>
              <a:off x="3198" y="3605"/>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t</a:t>
              </a:r>
            </a:p>
          </p:txBody>
        </p:sp>
        <p:sp>
          <p:nvSpPr>
            <p:cNvPr id="18440" name="Rectangle 10"/>
            <p:cNvSpPr>
              <a:spLocks noChangeArrowheads="1"/>
            </p:cNvSpPr>
            <p:nvPr/>
          </p:nvSpPr>
          <p:spPr bwMode="auto">
            <a:xfrm>
              <a:off x="1066" y="3651"/>
              <a:ext cx="20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n</a:t>
              </a:r>
            </a:p>
          </p:txBody>
        </p:sp>
        <p:sp>
          <p:nvSpPr>
            <p:cNvPr id="18441" name="Rectangle 12"/>
            <p:cNvSpPr>
              <a:spLocks noChangeArrowheads="1"/>
            </p:cNvSpPr>
            <p:nvPr/>
          </p:nvSpPr>
          <p:spPr bwMode="auto">
            <a:xfrm>
              <a:off x="1882" y="3647"/>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n+1</a:t>
              </a:r>
            </a:p>
          </p:txBody>
        </p:sp>
        <p:sp>
          <p:nvSpPr>
            <p:cNvPr id="18442" name="Rectangle 13"/>
            <p:cNvSpPr>
              <a:spLocks noChangeArrowheads="1"/>
            </p:cNvSpPr>
            <p:nvPr/>
          </p:nvSpPr>
          <p:spPr bwMode="auto">
            <a:xfrm>
              <a:off x="2699" y="3651"/>
              <a:ext cx="3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n+2</a:t>
              </a:r>
            </a:p>
          </p:txBody>
        </p:sp>
        <p:sp>
          <p:nvSpPr>
            <p:cNvPr id="18443" name="Rectangle 14"/>
            <p:cNvSpPr>
              <a:spLocks noChangeArrowheads="1"/>
            </p:cNvSpPr>
            <p:nvPr/>
          </p:nvSpPr>
          <p:spPr bwMode="auto">
            <a:xfrm>
              <a:off x="3062" y="2530"/>
              <a:ext cx="457" cy="5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cs typeface="Arial" charset="0"/>
              </a:endParaRPr>
            </a:p>
            <a:p>
              <a:r>
                <a:rPr lang="el-GR">
                  <a:cs typeface="Arial" charset="0"/>
                </a:rPr>
                <a:t>Δ</a:t>
              </a:r>
              <a:r>
                <a:rPr lang="it-IT"/>
                <a:t>x</a:t>
              </a:r>
              <a:r>
                <a:rPr lang="it-IT" baseline="-25000"/>
                <a:t>1</a:t>
              </a:r>
              <a:r>
                <a:rPr lang="it-IT"/>
                <a:t>/2</a:t>
              </a:r>
            </a:p>
            <a:p>
              <a:endParaRPr lang="it-IT"/>
            </a:p>
          </p:txBody>
        </p:sp>
        <p:sp>
          <p:nvSpPr>
            <p:cNvPr id="18444" name="Rectangle 15"/>
            <p:cNvSpPr>
              <a:spLocks noChangeArrowheads="1"/>
            </p:cNvSpPr>
            <p:nvPr/>
          </p:nvSpPr>
          <p:spPr bwMode="auto">
            <a:xfrm>
              <a:off x="2472" y="2699"/>
              <a:ext cx="40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cs typeface="Arial" charset="0"/>
                </a:rPr>
                <a:t>Δ</a:t>
              </a:r>
              <a:r>
                <a:rPr lang="it-IT"/>
                <a:t>x</a:t>
              </a:r>
              <a:r>
                <a:rPr lang="it-IT" baseline="-25000"/>
                <a:t>2</a:t>
              </a:r>
              <a:endParaRPr lang="it-IT"/>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a:xfrm>
            <a:off x="685800" y="260350"/>
            <a:ext cx="7772400" cy="1470025"/>
          </a:xfrm>
        </p:spPr>
        <p:txBody>
          <a:bodyPr/>
          <a:lstStyle/>
          <a:p>
            <a:pPr eaLnBrk="1" hangingPunct="1"/>
            <a:r>
              <a:rPr lang="it-IT" sz="4000" dirty="0"/>
              <a:t>Miglioramento 2:</a:t>
            </a:r>
            <a:br>
              <a:rPr lang="it-IT" sz="4000" dirty="0"/>
            </a:br>
            <a:r>
              <a:rPr lang="it-IT" sz="4000" dirty="0" err="1"/>
              <a:t>Runge-kutta</a:t>
            </a:r>
            <a:r>
              <a:rPr lang="it-IT" sz="4000" dirty="0"/>
              <a:t> 4° ordine</a:t>
            </a:r>
          </a:p>
        </p:txBody>
      </p:sp>
      <p:sp>
        <p:nvSpPr>
          <p:cNvPr id="19459" name="Text Box 16"/>
          <p:cNvSpPr txBox="1">
            <a:spLocks noChangeArrowheads="1"/>
          </p:cNvSpPr>
          <p:nvPr/>
        </p:nvSpPr>
        <p:spPr bwMode="auto">
          <a:xfrm>
            <a:off x="179388" y="2924175"/>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x(t)</a:t>
            </a:r>
          </a:p>
        </p:txBody>
      </p:sp>
      <p:sp>
        <p:nvSpPr>
          <p:cNvPr id="19460" name="Rectangle 20"/>
          <p:cNvSpPr>
            <a:spLocks noChangeArrowheads="1"/>
          </p:cNvSpPr>
          <p:nvPr/>
        </p:nvSpPr>
        <p:spPr bwMode="auto">
          <a:xfrm>
            <a:off x="5435600" y="2305050"/>
            <a:ext cx="3313113" cy="322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4000"/>
              </a:lnSpc>
            </a:pPr>
            <a:r>
              <a:rPr lang="it-IT" sz="2000"/>
              <a:t>La derivata è  valutata quattro volte, una volta al punto iniziale (1), due volte in due punti intermedi di prova (2) e (3) ed infine al punto di prova finale (4). </a:t>
            </a:r>
          </a:p>
          <a:p>
            <a:pPr>
              <a:lnSpc>
                <a:spcPct val="114000"/>
              </a:lnSpc>
            </a:pPr>
            <a:r>
              <a:rPr lang="it-IT" sz="2000"/>
              <a:t>Dalla combinazione di tali valori si ottiene il valore successivo dell’incognita x.</a:t>
            </a:r>
          </a:p>
        </p:txBody>
      </p:sp>
      <p:grpSp>
        <p:nvGrpSpPr>
          <p:cNvPr id="19461" name="Group 23"/>
          <p:cNvGrpSpPr>
            <a:grpSpLocks/>
          </p:cNvGrpSpPr>
          <p:nvPr/>
        </p:nvGrpSpPr>
        <p:grpSpPr bwMode="auto">
          <a:xfrm>
            <a:off x="827088" y="2565400"/>
            <a:ext cx="4672012" cy="3636963"/>
            <a:chOff x="521" y="1616"/>
            <a:chExt cx="2943" cy="2291"/>
          </a:xfrm>
        </p:grpSpPr>
        <p:pic>
          <p:nvPicPr>
            <p:cNvPr id="19462"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339" b="11804"/>
            <a:stretch>
              <a:fillRect/>
            </a:stretch>
          </p:blipFill>
          <p:spPr bwMode="auto">
            <a:xfrm>
              <a:off x="521" y="1616"/>
              <a:ext cx="2943" cy="1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Text Box 17"/>
            <p:cNvSpPr txBox="1">
              <a:spLocks noChangeArrowheads="1"/>
            </p:cNvSpPr>
            <p:nvPr/>
          </p:nvSpPr>
          <p:spPr bwMode="auto">
            <a:xfrm>
              <a:off x="3152" y="3657"/>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t</a:t>
              </a:r>
            </a:p>
          </p:txBody>
        </p:sp>
        <p:sp>
          <p:nvSpPr>
            <p:cNvPr id="19464" name="Text Box 18"/>
            <p:cNvSpPr txBox="1">
              <a:spLocks noChangeArrowheads="1"/>
            </p:cNvSpPr>
            <p:nvPr/>
          </p:nvSpPr>
          <p:spPr bwMode="auto">
            <a:xfrm>
              <a:off x="1020" y="3657"/>
              <a:ext cx="2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t</a:t>
              </a:r>
              <a:r>
                <a:rPr lang="it-IT" sz="2000" baseline="-25000"/>
                <a:t>n</a:t>
              </a:r>
            </a:p>
          </p:txBody>
        </p:sp>
        <p:sp>
          <p:nvSpPr>
            <p:cNvPr id="19465" name="Text Box 19"/>
            <p:cNvSpPr txBox="1">
              <a:spLocks noChangeArrowheads="1"/>
            </p:cNvSpPr>
            <p:nvPr/>
          </p:nvSpPr>
          <p:spPr bwMode="auto">
            <a:xfrm>
              <a:off x="2562" y="3657"/>
              <a:ext cx="33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t</a:t>
              </a:r>
              <a:r>
                <a:rPr lang="it-IT" sz="2000" baseline="-25000"/>
                <a:t>n+1</a:t>
              </a:r>
            </a:p>
          </p:txBody>
        </p:sp>
        <p:sp>
          <p:nvSpPr>
            <p:cNvPr id="19466" name="Text Box 21"/>
            <p:cNvSpPr txBox="1">
              <a:spLocks noChangeArrowheads="1"/>
            </p:cNvSpPr>
            <p:nvPr/>
          </p:nvSpPr>
          <p:spPr bwMode="auto">
            <a:xfrm>
              <a:off x="748" y="2825"/>
              <a:ext cx="283"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t>x</a:t>
              </a:r>
              <a:r>
                <a:rPr lang="it-IT" sz="2400" baseline="-25000"/>
                <a:t>n</a:t>
              </a:r>
            </a:p>
          </p:txBody>
        </p:sp>
        <p:sp>
          <p:nvSpPr>
            <p:cNvPr id="19467" name="Text Box 22"/>
            <p:cNvSpPr txBox="1">
              <a:spLocks noChangeArrowheads="1"/>
            </p:cNvSpPr>
            <p:nvPr/>
          </p:nvSpPr>
          <p:spPr bwMode="auto">
            <a:xfrm>
              <a:off x="2699" y="2160"/>
              <a:ext cx="429"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t>x</a:t>
              </a:r>
              <a:r>
                <a:rPr lang="it-IT" sz="2400" baseline="-25000"/>
                <a:t>n+1</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ctrTitle"/>
          </p:nvPr>
        </p:nvSpPr>
        <p:spPr>
          <a:xfrm>
            <a:off x="755650" y="404813"/>
            <a:ext cx="7772400" cy="863947"/>
          </a:xfrm>
        </p:spPr>
        <p:txBody>
          <a:bodyPr/>
          <a:lstStyle/>
          <a:p>
            <a:pPr eaLnBrk="1" hangingPunct="1"/>
            <a:r>
              <a:rPr lang="it-IT" sz="3200" dirty="0"/>
              <a:t>Equazioni </a:t>
            </a:r>
            <a:r>
              <a:rPr lang="it-IT" sz="3200" dirty="0" err="1"/>
              <a:t>Runge-kutta</a:t>
            </a:r>
            <a:r>
              <a:rPr lang="it-IT" sz="3200" dirty="0"/>
              <a:t> 4° ordine</a:t>
            </a:r>
          </a:p>
        </p:txBody>
      </p:sp>
      <p:graphicFrame>
        <p:nvGraphicFramePr>
          <p:cNvPr id="20483" name="Object 7"/>
          <p:cNvGraphicFramePr>
            <a:graphicFrameLocks noChangeAspect="1"/>
          </p:cNvGraphicFramePr>
          <p:nvPr/>
        </p:nvGraphicFramePr>
        <p:xfrm>
          <a:off x="1852613" y="1833563"/>
          <a:ext cx="5653087" cy="3900487"/>
        </p:xfrm>
        <a:graphic>
          <a:graphicData uri="http://schemas.openxmlformats.org/presentationml/2006/ole">
            <mc:AlternateContent xmlns:mc="http://schemas.openxmlformats.org/markup-compatibility/2006">
              <mc:Choice xmlns:v="urn:schemas-microsoft-com:vml" Requires="v">
                <p:oleObj spid="_x0000_s20542" name="Equation" r:id="rId3" imgW="2006600" imgH="1384300" progId="Equation.DSMT4">
                  <p:embed/>
                </p:oleObj>
              </mc:Choice>
              <mc:Fallback>
                <p:oleObj name="Equation" r:id="rId3" imgW="2006600" imgH="13843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3" y="1833563"/>
                        <a:ext cx="5653087" cy="3900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274638"/>
            <a:ext cx="8229600" cy="762152"/>
          </a:xfrm>
        </p:spPr>
        <p:txBody>
          <a:bodyPr/>
          <a:lstStyle/>
          <a:p>
            <a:pPr eaLnBrk="1" hangingPunct="1"/>
            <a:r>
              <a:rPr lang="it-IT" sz="3600" dirty="0"/>
              <a:t>Esempio: decadimento </a:t>
            </a:r>
            <a:r>
              <a:rPr lang="it-IT" sz="3600" dirty="0" err="1"/>
              <a:t>exp</a:t>
            </a:r>
            <a:endParaRPr lang="it-IT" sz="3600" dirty="0"/>
          </a:p>
        </p:txBody>
      </p:sp>
      <p:sp>
        <p:nvSpPr>
          <p:cNvPr id="2" name="CasellaDiTesto 1"/>
          <p:cNvSpPr txBox="1"/>
          <p:nvPr/>
        </p:nvSpPr>
        <p:spPr>
          <a:xfrm>
            <a:off x="899592" y="1340876"/>
            <a:ext cx="1200970" cy="400110"/>
          </a:xfrm>
          <a:prstGeom prst="rect">
            <a:avLst/>
          </a:prstGeom>
          <a:noFill/>
        </p:spPr>
        <p:txBody>
          <a:bodyPr wrap="none" rtlCol="0">
            <a:spAutoFit/>
          </a:bodyPr>
          <a:lstStyle/>
          <a:p>
            <a:r>
              <a:rPr lang="it-IT" sz="2000" dirty="0"/>
              <a:t>x=</a:t>
            </a:r>
            <a:r>
              <a:rPr lang="it-IT" sz="2000" dirty="0" err="1"/>
              <a:t>exp</a:t>
            </a:r>
            <a:r>
              <a:rPr lang="it-IT" sz="2000" dirty="0"/>
              <a:t>(-t)</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8" y="1879184"/>
            <a:ext cx="4591050" cy="4905375"/>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879184"/>
            <a:ext cx="4447076" cy="4724399"/>
          </a:xfrm>
          <a:prstGeom prst="rect">
            <a:avLst/>
          </a:prstGeom>
        </p:spPr>
      </p:pic>
      <p:sp>
        <p:nvSpPr>
          <p:cNvPr id="10" name="Rettangolo 9"/>
          <p:cNvSpPr/>
          <p:nvPr/>
        </p:nvSpPr>
        <p:spPr>
          <a:xfrm>
            <a:off x="3563888" y="1217765"/>
            <a:ext cx="4572000" cy="646331"/>
          </a:xfrm>
          <a:prstGeom prst="rect">
            <a:avLst/>
          </a:prstGeom>
        </p:spPr>
        <p:txBody>
          <a:bodyPr>
            <a:spAutoFit/>
          </a:bodyPr>
          <a:lstStyle/>
          <a:p>
            <a:r>
              <a:rPr lang="it-IT" dirty="0"/>
              <a:t>tempo di calcolo </a:t>
            </a:r>
            <a:r>
              <a:rPr lang="it-IT" dirty="0" err="1"/>
              <a:t>eulero</a:t>
            </a:r>
            <a:r>
              <a:rPr lang="it-IT" dirty="0"/>
              <a:t> = 7.331e-006</a:t>
            </a:r>
          </a:p>
          <a:p>
            <a:r>
              <a:rPr lang="it-IT" dirty="0"/>
              <a:t>tempo di calcolo RK4    = 1.906e-005</a:t>
            </a:r>
          </a:p>
        </p:txBody>
      </p:sp>
      <p:sp>
        <p:nvSpPr>
          <p:cNvPr id="3" name="CasellaDiTesto 2"/>
          <p:cNvSpPr txBox="1"/>
          <p:nvPr/>
        </p:nvSpPr>
        <p:spPr>
          <a:xfrm>
            <a:off x="1763688" y="2924944"/>
            <a:ext cx="914033" cy="338554"/>
          </a:xfrm>
          <a:prstGeom prst="rect">
            <a:avLst/>
          </a:prstGeom>
          <a:noFill/>
        </p:spPr>
        <p:txBody>
          <a:bodyPr wrap="none" rtlCol="0">
            <a:spAutoFit/>
          </a:bodyPr>
          <a:lstStyle/>
          <a:p>
            <a:r>
              <a:rPr lang="it-IT" sz="1600" dirty="0"/>
              <a:t>20 punti</a:t>
            </a:r>
          </a:p>
        </p:txBody>
      </p:sp>
      <p:sp>
        <p:nvSpPr>
          <p:cNvPr id="4" name="CasellaDiTesto 3"/>
          <p:cNvSpPr txBox="1"/>
          <p:nvPr/>
        </p:nvSpPr>
        <p:spPr>
          <a:xfrm>
            <a:off x="6084168" y="2780928"/>
            <a:ext cx="2262158" cy="584775"/>
          </a:xfrm>
          <a:prstGeom prst="rect">
            <a:avLst/>
          </a:prstGeom>
          <a:noFill/>
        </p:spPr>
        <p:txBody>
          <a:bodyPr wrap="none" rtlCol="0">
            <a:spAutoFit/>
          </a:bodyPr>
          <a:lstStyle/>
          <a:p>
            <a:r>
              <a:rPr lang="it-IT" sz="1600" dirty="0"/>
              <a:t>5 punti, stesso numero</a:t>
            </a:r>
          </a:p>
          <a:p>
            <a:r>
              <a:rPr lang="it-IT" sz="1600" dirty="0"/>
              <a:t>di operazioni</a:t>
            </a:r>
          </a:p>
        </p:txBody>
      </p:sp>
      <p:sp>
        <p:nvSpPr>
          <p:cNvPr id="5" name="Rettangolo 4"/>
          <p:cNvSpPr/>
          <p:nvPr/>
        </p:nvSpPr>
        <p:spPr>
          <a:xfrm>
            <a:off x="5508104" y="2492896"/>
            <a:ext cx="793807" cy="369332"/>
          </a:xfrm>
          <a:prstGeom prst="rect">
            <a:avLst/>
          </a:prstGeom>
        </p:spPr>
        <p:txBody>
          <a:bodyPr wrap="none">
            <a:spAutoFit/>
          </a:bodyPr>
          <a:lstStyle/>
          <a:p>
            <a:r>
              <a:rPr lang="el-GR" dirty="0">
                <a:latin typeface="Arial" panose="020B0604020202020204" pitchFamily="34" charset="0"/>
                <a:cs typeface="Arial" panose="020B0604020202020204" pitchFamily="34" charset="0"/>
              </a:rPr>
              <a:t>Δ</a:t>
            </a:r>
            <a:r>
              <a:rPr lang="it-IT" dirty="0">
                <a:latin typeface="Arial" panose="020B0604020202020204" pitchFamily="34" charset="0"/>
                <a:cs typeface="Arial" panose="020B0604020202020204" pitchFamily="34" charset="0"/>
              </a:rPr>
              <a:t>t = 1</a:t>
            </a:r>
            <a:endParaRPr lang="it-IT" dirty="0"/>
          </a:p>
        </p:txBody>
      </p:sp>
      <p:sp>
        <p:nvSpPr>
          <p:cNvPr id="11" name="Rettangolo 10"/>
          <p:cNvSpPr/>
          <p:nvPr/>
        </p:nvSpPr>
        <p:spPr>
          <a:xfrm>
            <a:off x="1475656" y="2492896"/>
            <a:ext cx="986167" cy="369332"/>
          </a:xfrm>
          <a:prstGeom prst="rect">
            <a:avLst/>
          </a:prstGeom>
        </p:spPr>
        <p:txBody>
          <a:bodyPr wrap="none">
            <a:spAutoFit/>
          </a:bodyPr>
          <a:lstStyle/>
          <a:p>
            <a:r>
              <a:rPr lang="el-GR" dirty="0">
                <a:latin typeface="Arial" panose="020B0604020202020204" pitchFamily="34" charset="0"/>
                <a:cs typeface="Arial" panose="020B0604020202020204" pitchFamily="34" charset="0"/>
              </a:rPr>
              <a:t>Δ</a:t>
            </a:r>
            <a:r>
              <a:rPr lang="it-IT" dirty="0">
                <a:latin typeface="Arial" panose="020B0604020202020204" pitchFamily="34" charset="0"/>
                <a:cs typeface="Arial" panose="020B0604020202020204" pitchFamily="34" charset="0"/>
              </a:rPr>
              <a:t>t = 0.2</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06437"/>
          </a:xfrm>
        </p:spPr>
        <p:txBody>
          <a:bodyPr/>
          <a:lstStyle/>
          <a:p>
            <a:pPr eaLnBrk="1" hangingPunct="1"/>
            <a:r>
              <a:rPr lang="it-IT" sz="3200" b="1" dirty="0"/>
              <a:t>Dinamica popolazioni: visualizzazione </a:t>
            </a:r>
          </a:p>
        </p:txBody>
      </p:sp>
      <p:sp>
        <p:nvSpPr>
          <p:cNvPr id="22531" name="Text Box 4"/>
          <p:cNvSpPr txBox="1">
            <a:spLocks noChangeArrowheads="1"/>
          </p:cNvSpPr>
          <p:nvPr/>
        </p:nvSpPr>
        <p:spPr bwMode="auto">
          <a:xfrm>
            <a:off x="1476375" y="980728"/>
            <a:ext cx="5822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Crescita di una popolazione di batteri (Rb. sphaeroides)</a:t>
            </a:r>
          </a:p>
        </p:txBody>
      </p:sp>
      <p:sp>
        <p:nvSpPr>
          <p:cNvPr id="22532" name="Rectangle 5"/>
          <p:cNvSpPr>
            <a:spLocks noChangeArrowheads="1"/>
          </p:cNvSpPr>
          <p:nvPr/>
        </p:nvSpPr>
        <p:spPr bwMode="auto">
          <a:xfrm>
            <a:off x="107950" y="2852936"/>
            <a:ext cx="446405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7800" indent="-177800">
              <a:buFontTx/>
              <a:buChar char="•"/>
              <a:tabLst>
                <a:tab pos="177800" algn="l"/>
              </a:tabLst>
            </a:pPr>
            <a:r>
              <a:rPr lang="it-IT" dirty="0"/>
              <a:t>CFU iniziali = x</a:t>
            </a:r>
            <a:r>
              <a:rPr lang="it-IT" baseline="-25000" dirty="0"/>
              <a:t>0</a:t>
            </a:r>
            <a:r>
              <a:rPr lang="it-IT" dirty="0"/>
              <a:t> = 10</a:t>
            </a:r>
            <a:r>
              <a:rPr lang="it-IT" baseline="30000" dirty="0"/>
              <a:t>7</a:t>
            </a:r>
            <a:r>
              <a:rPr lang="it-IT" dirty="0"/>
              <a:t>/mL</a:t>
            </a:r>
          </a:p>
          <a:p>
            <a:pPr marL="177800" indent="-177800">
              <a:buFontTx/>
              <a:buChar char="•"/>
              <a:tabLst>
                <a:tab pos="177800" algn="l"/>
              </a:tabLst>
            </a:pPr>
            <a:r>
              <a:rPr lang="it-IT" dirty="0"/>
              <a:t>A = 0.1 (tasso di crescita nati-morti in 1/h, ovvero un nuovo nato per batterio ogni 10 h in condizioni di abbondanza di risorse ovvero per x→0)</a:t>
            </a:r>
          </a:p>
          <a:p>
            <a:pPr marL="177800" indent="-177800">
              <a:buFontTx/>
              <a:buChar char="•"/>
              <a:tabLst>
                <a:tab pos="177800" algn="l"/>
              </a:tabLst>
            </a:pPr>
            <a:r>
              <a:rPr lang="it-IT" dirty="0"/>
              <a:t>CFU alla fase stazionaria = </a:t>
            </a:r>
            <a:r>
              <a:rPr lang="it-IT" dirty="0" err="1"/>
              <a:t>x</a:t>
            </a:r>
            <a:r>
              <a:rPr lang="it-IT" baseline="-25000" dirty="0" err="1"/>
              <a:t>max</a:t>
            </a:r>
            <a:r>
              <a:rPr lang="it-IT" dirty="0"/>
              <a:t> = 5×10</a:t>
            </a:r>
            <a:r>
              <a:rPr lang="it-IT" baseline="30000" dirty="0"/>
              <a:t>8</a:t>
            </a:r>
            <a:r>
              <a:rPr lang="it-IT" dirty="0"/>
              <a:t>/mL</a:t>
            </a:r>
          </a:p>
          <a:p>
            <a:pPr marL="177800" indent="-177800">
              <a:buFontTx/>
              <a:buChar char="•"/>
              <a:tabLst>
                <a:tab pos="177800" algn="l"/>
              </a:tabLst>
            </a:pPr>
            <a:r>
              <a:rPr lang="it-IT" dirty="0"/>
              <a:t>Le cellule raccolte sono 50 volte quelle inoculate</a:t>
            </a:r>
          </a:p>
        </p:txBody>
      </p:sp>
      <p:pic>
        <p:nvPicPr>
          <p:cNvPr id="22533"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1341438"/>
            <a:ext cx="4167188" cy="55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ggetto 1"/>
          <p:cNvGraphicFramePr>
            <a:graphicFrameLocks noChangeAspect="1"/>
          </p:cNvGraphicFramePr>
          <p:nvPr>
            <p:extLst>
              <p:ext uri="{D42A27DB-BD31-4B8C-83A1-F6EECF244321}">
                <p14:modId xmlns:p14="http://schemas.microsoft.com/office/powerpoint/2010/main" val="1428072043"/>
              </p:ext>
            </p:extLst>
          </p:nvPr>
        </p:nvGraphicFramePr>
        <p:xfrm>
          <a:off x="791666" y="1543125"/>
          <a:ext cx="2700214" cy="1012763"/>
        </p:xfrm>
        <a:graphic>
          <a:graphicData uri="http://schemas.openxmlformats.org/presentationml/2006/ole">
            <mc:AlternateContent xmlns:mc="http://schemas.openxmlformats.org/markup-compatibility/2006">
              <mc:Choice xmlns:v="urn:schemas-microsoft-com:vml" Requires="v">
                <p:oleObj spid="_x0000_s22593" name="Equation" r:id="rId4" imgW="914400" imgH="342720" progId="Equation.DSMT4">
                  <p:embed/>
                </p:oleObj>
              </mc:Choice>
              <mc:Fallback>
                <p:oleObj name="Equation" r:id="rId4" imgW="914400" imgH="342720" progId="Equation.DSMT4">
                  <p:embed/>
                  <p:pic>
                    <p:nvPicPr>
                      <p:cNvPr id="0" name="Object 7"/>
                      <p:cNvPicPr>
                        <a:picLocks noChangeAspect="1" noChangeArrowheads="1"/>
                      </p:cNvPicPr>
                      <p:nvPr/>
                    </p:nvPicPr>
                    <p:blipFill>
                      <a:blip r:embed="rId5"/>
                      <a:srcRect/>
                      <a:stretch>
                        <a:fillRect/>
                      </a:stretch>
                    </p:blipFill>
                    <p:spPr bwMode="auto">
                      <a:xfrm>
                        <a:off x="791666" y="1543125"/>
                        <a:ext cx="2700214" cy="1012763"/>
                      </a:xfrm>
                      <a:prstGeom prst="rect">
                        <a:avLst/>
                      </a:prstGeom>
                      <a:noFill/>
                      <a:ln>
                        <a:noFill/>
                      </a:ln>
                      <a:effec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784475"/>
            <a:ext cx="479742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2784475"/>
            <a:ext cx="479742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Rectangle 8"/>
          <p:cNvSpPr>
            <a:spLocks noGrp="1" noChangeArrowheads="1"/>
          </p:cNvSpPr>
          <p:nvPr>
            <p:ph type="title"/>
          </p:nvPr>
        </p:nvSpPr>
        <p:spPr>
          <a:xfrm>
            <a:off x="457200" y="274638"/>
            <a:ext cx="8229600" cy="634082"/>
          </a:xfrm>
          <a:noFill/>
        </p:spPr>
        <p:txBody>
          <a:bodyPr/>
          <a:lstStyle/>
          <a:p>
            <a:pPr eaLnBrk="1" hangingPunct="1"/>
            <a:r>
              <a:rPr lang="it-IT" sz="3200" b="1" dirty="0"/>
              <a:t>Dinamica popolazioni: calcolo valori </a:t>
            </a:r>
            <a:endParaRPr lang="it-IT" sz="3200" dirty="0"/>
          </a:p>
        </p:txBody>
      </p:sp>
      <p:graphicFrame>
        <p:nvGraphicFramePr>
          <p:cNvPr id="23557" name="Object 11"/>
          <p:cNvGraphicFramePr>
            <a:graphicFrameLocks noGrp="1" noChangeAspect="1"/>
          </p:cNvGraphicFramePr>
          <p:nvPr>
            <p:ph idx="1"/>
            <p:extLst>
              <p:ext uri="{D42A27DB-BD31-4B8C-83A1-F6EECF244321}">
                <p14:modId xmlns:p14="http://schemas.microsoft.com/office/powerpoint/2010/main" val="2053010015"/>
              </p:ext>
            </p:extLst>
          </p:nvPr>
        </p:nvGraphicFramePr>
        <p:xfrm>
          <a:off x="1042988" y="1520825"/>
          <a:ext cx="1871662" cy="682625"/>
        </p:xfrm>
        <a:graphic>
          <a:graphicData uri="http://schemas.openxmlformats.org/presentationml/2006/ole">
            <mc:AlternateContent xmlns:mc="http://schemas.openxmlformats.org/markup-compatibility/2006">
              <mc:Choice xmlns:v="urn:schemas-microsoft-com:vml" Requires="v">
                <p:oleObj spid="_x0000_s23618" name="Equation" r:id="rId5" imgW="939600" imgH="342720" progId="Equation.DSMT4">
                  <p:embed/>
                </p:oleObj>
              </mc:Choice>
              <mc:Fallback>
                <p:oleObj name="Equation" r:id="rId5" imgW="939600" imgH="342720" progId="Equation.DSMT4">
                  <p:embed/>
                  <p:pic>
                    <p:nvPicPr>
                      <p:cNvPr id="0" name="Object 11"/>
                      <p:cNvPicPr>
                        <a:picLocks noChangeAspect="1" noChangeArrowheads="1"/>
                      </p:cNvPicPr>
                      <p:nvPr/>
                    </p:nvPicPr>
                    <p:blipFill>
                      <a:blip r:embed="rId6"/>
                      <a:srcRect/>
                      <a:stretch>
                        <a:fillRect/>
                      </a:stretch>
                    </p:blipFill>
                    <p:spPr bwMode="auto">
                      <a:xfrm>
                        <a:off x="1042988" y="1520825"/>
                        <a:ext cx="1871662"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13"/>
          <p:cNvSpPr txBox="1">
            <a:spLocks noChangeArrowheads="1"/>
          </p:cNvSpPr>
          <p:nvPr/>
        </p:nvSpPr>
        <p:spPr bwMode="auto">
          <a:xfrm>
            <a:off x="3203575" y="1622425"/>
            <a:ext cx="33636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a:t>x</a:t>
            </a:r>
            <a:r>
              <a:rPr lang="it-IT" sz="2000" baseline="-25000" dirty="0"/>
              <a:t>0</a:t>
            </a:r>
            <a:r>
              <a:rPr lang="it-IT" sz="2000" dirty="0"/>
              <a:t>=10</a:t>
            </a:r>
            <a:r>
              <a:rPr lang="it-IT" sz="2000" baseline="30000" dirty="0"/>
              <a:t>7</a:t>
            </a:r>
            <a:r>
              <a:rPr lang="it-IT" sz="2000" dirty="0"/>
              <a:t>, A=0.1, </a:t>
            </a:r>
            <a:r>
              <a:rPr lang="it-IT" sz="2000" dirty="0" err="1"/>
              <a:t>x</a:t>
            </a:r>
            <a:r>
              <a:rPr lang="it-IT" sz="2000" baseline="-25000" dirty="0" err="1"/>
              <a:t>max</a:t>
            </a:r>
            <a:r>
              <a:rPr lang="it-IT" sz="2000" dirty="0"/>
              <a:t> =  5×10</a:t>
            </a:r>
            <a:r>
              <a:rPr lang="it-IT" sz="2000" baseline="30000" dirty="0"/>
              <a:t>8</a:t>
            </a:r>
          </a:p>
        </p:txBody>
      </p:sp>
      <p:sp>
        <p:nvSpPr>
          <p:cNvPr id="23559" name="Text Box 14"/>
          <p:cNvSpPr txBox="1">
            <a:spLocks noChangeArrowheads="1"/>
          </p:cNvSpPr>
          <p:nvPr/>
        </p:nvSpPr>
        <p:spPr bwMode="auto">
          <a:xfrm>
            <a:off x="3255963" y="2081213"/>
            <a:ext cx="4733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A ha le dimensioni di t</a:t>
            </a:r>
            <a:r>
              <a:rPr lang="it-IT" baseline="30000"/>
              <a:t>-1</a:t>
            </a:r>
            <a:r>
              <a:rPr lang="it-IT"/>
              <a:t>; in questo caso è h</a:t>
            </a:r>
            <a:r>
              <a:rPr lang="it-IT" baseline="30000"/>
              <a:t>-1</a:t>
            </a:r>
            <a:r>
              <a:rPr lang="it-IT"/>
              <a:t>.</a:t>
            </a:r>
          </a:p>
        </p:txBody>
      </p:sp>
      <p:sp>
        <p:nvSpPr>
          <p:cNvPr id="2" name="Rettangolo 1"/>
          <p:cNvSpPr/>
          <p:nvPr/>
        </p:nvSpPr>
        <p:spPr>
          <a:xfrm>
            <a:off x="827584" y="899150"/>
            <a:ext cx="7128792" cy="646331"/>
          </a:xfrm>
          <a:prstGeom prst="rect">
            <a:avLst/>
          </a:prstGeom>
        </p:spPr>
        <p:txBody>
          <a:bodyPr wrap="square">
            <a:spAutoFit/>
          </a:bodyPr>
          <a:lstStyle/>
          <a:p>
            <a:pPr algn="ctr"/>
            <a:r>
              <a:rPr lang="it-IT" dirty="0"/>
              <a:t>l’andamento si ottiene risolvendo numericamente l’</a:t>
            </a:r>
            <a:r>
              <a:rPr lang="it-IT" dirty="0" err="1"/>
              <a:t>eq</a:t>
            </a:r>
            <a:r>
              <a:rPr lang="it-IT" dirty="0"/>
              <a:t>. logistica (metodo </a:t>
            </a:r>
            <a:r>
              <a:rPr lang="it-IT" dirty="0" err="1"/>
              <a:t>Runge</a:t>
            </a:r>
            <a:r>
              <a:rPr lang="it-IT" dirty="0"/>
              <a:t> </a:t>
            </a:r>
            <a:r>
              <a:rPr lang="it-IT" dirty="0" err="1"/>
              <a:t>Kutta</a:t>
            </a:r>
            <a:r>
              <a:rPr lang="it-IT"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73238"/>
            <a:ext cx="6056312"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6"/>
          <p:cNvSpPr>
            <a:spLocks noGrp="1" noChangeArrowheads="1"/>
          </p:cNvSpPr>
          <p:nvPr>
            <p:ph type="title"/>
          </p:nvPr>
        </p:nvSpPr>
        <p:spPr>
          <a:noFill/>
        </p:spPr>
        <p:txBody>
          <a:bodyPr/>
          <a:lstStyle/>
          <a:p>
            <a:pPr eaLnBrk="1" hangingPunct="1"/>
            <a:r>
              <a:rPr lang="it-IT" sz="3200" b="1" dirty="0"/>
              <a:t>Dinamica popolazioni: studio potenziale efficace</a:t>
            </a:r>
            <a:endParaRPr lang="it-IT" sz="3200" dirty="0"/>
          </a:p>
        </p:txBody>
      </p:sp>
      <p:sp>
        <p:nvSpPr>
          <p:cNvPr id="24580" name="Line 7"/>
          <p:cNvSpPr>
            <a:spLocks noChangeShapeType="1"/>
          </p:cNvSpPr>
          <p:nvPr/>
        </p:nvSpPr>
        <p:spPr bwMode="auto">
          <a:xfrm flipH="1">
            <a:off x="3348559" y="3933478"/>
            <a:ext cx="287337" cy="165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81" name="Text Box 8"/>
          <p:cNvSpPr txBox="1">
            <a:spLocks noChangeArrowheads="1"/>
          </p:cNvSpPr>
          <p:nvPr/>
        </p:nvSpPr>
        <p:spPr bwMode="auto">
          <a:xfrm>
            <a:off x="2963863" y="3347700"/>
            <a:ext cx="14414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dirty="0" err="1"/>
              <a:t>x</a:t>
            </a:r>
            <a:r>
              <a:rPr lang="it-IT" b="1" baseline="-25000" dirty="0" err="1"/>
              <a:t>max</a:t>
            </a:r>
            <a:r>
              <a:rPr lang="it-IT" b="1" dirty="0"/>
              <a:t> = 5*10</a:t>
            </a:r>
            <a:r>
              <a:rPr lang="it-IT" b="1" baseline="30000" dirty="0"/>
              <a:t>8</a:t>
            </a:r>
          </a:p>
        </p:txBody>
      </p:sp>
      <p:sp>
        <p:nvSpPr>
          <p:cNvPr id="24582" name="Text Box 9"/>
          <p:cNvSpPr txBox="1">
            <a:spLocks noChangeArrowheads="1"/>
          </p:cNvSpPr>
          <p:nvPr/>
        </p:nvSpPr>
        <p:spPr bwMode="auto">
          <a:xfrm>
            <a:off x="6011863" y="3606800"/>
            <a:ext cx="295275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x = 0 è un punto di equilibrio  instabile</a:t>
            </a:r>
          </a:p>
          <a:p>
            <a:pPr eaLnBrk="1" hangingPunct="1"/>
            <a:endParaRPr lang="it-IT" dirty="0"/>
          </a:p>
          <a:p>
            <a:pPr eaLnBrk="1" hangingPunct="1"/>
            <a:r>
              <a:rPr lang="it-IT" dirty="0" err="1"/>
              <a:t>x</a:t>
            </a:r>
            <a:r>
              <a:rPr lang="it-IT" baseline="-25000" dirty="0" err="1"/>
              <a:t>max</a:t>
            </a:r>
            <a:r>
              <a:rPr lang="it-IT" dirty="0"/>
              <a:t> è un punto di equilibrio asintoticamente stabile</a:t>
            </a:r>
          </a:p>
        </p:txBody>
      </p:sp>
      <p:sp>
        <p:nvSpPr>
          <p:cNvPr id="24583" name="Line 10"/>
          <p:cNvSpPr>
            <a:spLocks noChangeShapeType="1"/>
          </p:cNvSpPr>
          <p:nvPr/>
        </p:nvSpPr>
        <p:spPr bwMode="auto">
          <a:xfrm flipH="1">
            <a:off x="1116013" y="2924175"/>
            <a:ext cx="431800" cy="865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4584" name="Text Box 11"/>
          <p:cNvSpPr txBox="1">
            <a:spLocks noChangeArrowheads="1"/>
          </p:cNvSpPr>
          <p:nvPr/>
        </p:nvSpPr>
        <p:spPr bwMode="auto">
          <a:xfrm>
            <a:off x="1331913" y="2565400"/>
            <a:ext cx="63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t>x= 0</a:t>
            </a:r>
            <a:endParaRPr lang="it-IT" b="1" baseline="30000"/>
          </a:p>
        </p:txBody>
      </p:sp>
      <p:graphicFrame>
        <p:nvGraphicFramePr>
          <p:cNvPr id="24585" name="Object 12"/>
          <p:cNvGraphicFramePr>
            <a:graphicFrameLocks noGrp="1" noChangeAspect="1"/>
          </p:cNvGraphicFramePr>
          <p:nvPr>
            <p:ph idx="1"/>
            <p:extLst>
              <p:ext uri="{D42A27DB-BD31-4B8C-83A1-F6EECF244321}">
                <p14:modId xmlns:p14="http://schemas.microsoft.com/office/powerpoint/2010/main" val="3815627873"/>
              </p:ext>
            </p:extLst>
          </p:nvPr>
        </p:nvGraphicFramePr>
        <p:xfrm>
          <a:off x="6033254" y="1943894"/>
          <a:ext cx="2520950" cy="804862"/>
        </p:xfrm>
        <a:graphic>
          <a:graphicData uri="http://schemas.openxmlformats.org/presentationml/2006/ole">
            <mc:AlternateContent xmlns:mc="http://schemas.openxmlformats.org/markup-compatibility/2006">
              <mc:Choice xmlns:v="urn:schemas-microsoft-com:vml" Requires="v">
                <p:oleObj spid="_x0000_s24765" name="Equation" r:id="rId5" imgW="1193760" imgH="380880" progId="Equation.DSMT4">
                  <p:embed/>
                </p:oleObj>
              </mc:Choice>
              <mc:Fallback>
                <p:oleObj name="Equation" r:id="rId5" imgW="1193760" imgH="380880" progId="Equation.DSMT4">
                  <p:embed/>
                  <p:pic>
                    <p:nvPicPr>
                      <p:cNvPr id="0" name="Object 12"/>
                      <p:cNvPicPr>
                        <a:picLocks noChangeAspect="1" noChangeArrowheads="1"/>
                      </p:cNvPicPr>
                      <p:nvPr/>
                    </p:nvPicPr>
                    <p:blipFill>
                      <a:blip r:embed="rId6"/>
                      <a:srcRect/>
                      <a:stretch>
                        <a:fillRect/>
                      </a:stretch>
                    </p:blipFill>
                    <p:spPr bwMode="auto">
                      <a:xfrm>
                        <a:off x="6033254" y="1943894"/>
                        <a:ext cx="2520950" cy="80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ggetto 1"/>
          <p:cNvGraphicFramePr>
            <a:graphicFrameLocks noChangeAspect="1"/>
          </p:cNvGraphicFramePr>
          <p:nvPr>
            <p:extLst>
              <p:ext uri="{D42A27DB-BD31-4B8C-83A1-F6EECF244321}">
                <p14:modId xmlns:p14="http://schemas.microsoft.com/office/powerpoint/2010/main" val="2758878753"/>
              </p:ext>
            </p:extLst>
          </p:nvPr>
        </p:nvGraphicFramePr>
        <p:xfrm>
          <a:off x="6235700" y="5290091"/>
          <a:ext cx="1876425" cy="696912"/>
        </p:xfrm>
        <a:graphic>
          <a:graphicData uri="http://schemas.openxmlformats.org/presentationml/2006/ole">
            <mc:AlternateContent xmlns:mc="http://schemas.openxmlformats.org/markup-compatibility/2006">
              <mc:Choice xmlns:v="urn:schemas-microsoft-com:vml" Requires="v">
                <p:oleObj spid="_x0000_s24766" name="Equation" r:id="rId7" imgW="888840" imgH="330120" progId="Equation.DSMT4">
                  <p:embed/>
                </p:oleObj>
              </mc:Choice>
              <mc:Fallback>
                <p:oleObj name="Equation" r:id="rId7" imgW="888840" imgH="330120" progId="Equation.DSMT4">
                  <p:embed/>
                  <p:pic>
                    <p:nvPicPr>
                      <p:cNvPr id="0" name="Object 12"/>
                      <p:cNvPicPr>
                        <a:picLocks noChangeAspect="1" noChangeArrowheads="1"/>
                      </p:cNvPicPr>
                      <p:nvPr/>
                    </p:nvPicPr>
                    <p:blipFill>
                      <a:blip r:embed="rId8"/>
                      <a:srcRect/>
                      <a:stretch>
                        <a:fillRect/>
                      </a:stretch>
                    </p:blipFill>
                    <p:spPr bwMode="auto">
                      <a:xfrm>
                        <a:off x="6235700" y="5290091"/>
                        <a:ext cx="1876425" cy="69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ggetto 2"/>
          <p:cNvGraphicFramePr>
            <a:graphicFrameLocks noChangeAspect="1"/>
          </p:cNvGraphicFramePr>
          <p:nvPr>
            <p:extLst>
              <p:ext uri="{D42A27DB-BD31-4B8C-83A1-F6EECF244321}">
                <p14:modId xmlns:p14="http://schemas.microsoft.com/office/powerpoint/2010/main" val="782507588"/>
              </p:ext>
            </p:extLst>
          </p:nvPr>
        </p:nvGraphicFramePr>
        <p:xfrm>
          <a:off x="5940152" y="2801937"/>
          <a:ext cx="2465387" cy="804863"/>
        </p:xfrm>
        <a:graphic>
          <a:graphicData uri="http://schemas.openxmlformats.org/presentationml/2006/ole">
            <mc:AlternateContent xmlns:mc="http://schemas.openxmlformats.org/markup-compatibility/2006">
              <mc:Choice xmlns:v="urn:schemas-microsoft-com:vml" Requires="v">
                <p:oleObj spid="_x0000_s24767" name="Equation" r:id="rId9" imgW="1168200" imgH="380880" progId="Equation.DSMT4">
                  <p:embed/>
                </p:oleObj>
              </mc:Choice>
              <mc:Fallback>
                <p:oleObj name="Equation" r:id="rId9" imgW="1168200" imgH="380880" progId="Equation.DSMT4">
                  <p:embed/>
                  <p:pic>
                    <p:nvPicPr>
                      <p:cNvPr id="0" name="Object 12"/>
                      <p:cNvPicPr>
                        <a:picLocks noChangeAspect="1" noChangeArrowheads="1"/>
                      </p:cNvPicPr>
                      <p:nvPr/>
                    </p:nvPicPr>
                    <p:blipFill>
                      <a:blip r:embed="rId10"/>
                      <a:srcRect/>
                      <a:stretch>
                        <a:fillRect/>
                      </a:stretch>
                    </p:blipFill>
                    <p:spPr bwMode="auto">
                      <a:xfrm>
                        <a:off x="5940152" y="2801937"/>
                        <a:ext cx="2465387"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2492896"/>
            <a:ext cx="7916490" cy="4365104"/>
          </a:xfrm>
        </p:spPr>
        <p:txBody>
          <a:bodyPr/>
          <a:lstStyle/>
          <a:p>
            <a:pPr>
              <a:lnSpc>
                <a:spcPct val="150000"/>
              </a:lnSpc>
              <a:buFont typeface="Wingdings" panose="05000000000000000000" pitchFamily="2" charset="2"/>
              <a:buChar char="ü"/>
            </a:pPr>
            <a:r>
              <a:rPr lang="it-IT" sz="2200" dirty="0"/>
              <a:t>Nei sistemi complessi, le singole parti che li compongono possono anche essere semplici, ma </a:t>
            </a:r>
            <a:r>
              <a:rPr lang="it-IT" sz="2200" dirty="0">
                <a:solidFill>
                  <a:srgbClr val="FF0000"/>
                </a:solidFill>
              </a:rPr>
              <a:t>interagendo</a:t>
            </a:r>
            <a:r>
              <a:rPr lang="it-IT" sz="2200" dirty="0"/>
              <a:t> tra di loro danno luogo a un comportamento molto più complesso</a:t>
            </a:r>
          </a:p>
          <a:p>
            <a:pPr>
              <a:lnSpc>
                <a:spcPct val="150000"/>
              </a:lnSpc>
              <a:buFont typeface="Wingdings" panose="05000000000000000000" pitchFamily="2" charset="2"/>
              <a:buChar char="ü"/>
            </a:pPr>
            <a:r>
              <a:rPr lang="it-IT" sz="2200" dirty="0"/>
              <a:t>Le parti che compongono un sistema complesso non sono organizzate dall’esterno, ma si auto-organizzano dando luogo a </a:t>
            </a:r>
            <a:r>
              <a:rPr lang="it-IT" sz="2200" dirty="0">
                <a:solidFill>
                  <a:srgbClr val="FF0000"/>
                </a:solidFill>
              </a:rPr>
              <a:t>strutture ordinate</a:t>
            </a:r>
            <a:r>
              <a:rPr lang="it-IT" sz="2200" dirty="0"/>
              <a:t>  (la vita?)</a:t>
            </a:r>
          </a:p>
          <a:p>
            <a:pPr>
              <a:lnSpc>
                <a:spcPct val="150000"/>
              </a:lnSpc>
              <a:buFont typeface="Wingdings" panose="05000000000000000000" pitchFamily="2" charset="2"/>
              <a:buChar char="ü"/>
            </a:pPr>
            <a:r>
              <a:rPr lang="it-IT" sz="2200" dirty="0"/>
              <a:t>I sistemi complessi stanno alla soglia del </a:t>
            </a:r>
            <a:r>
              <a:rPr lang="it-IT" sz="2200" dirty="0">
                <a:solidFill>
                  <a:srgbClr val="FF0000"/>
                </a:solidFill>
              </a:rPr>
              <a:t>caos</a:t>
            </a:r>
          </a:p>
        </p:txBody>
      </p:sp>
      <p:sp>
        <p:nvSpPr>
          <p:cNvPr id="5" name="Rectangle 2"/>
          <p:cNvSpPr txBox="1">
            <a:spLocks noChangeArrowheads="1"/>
          </p:cNvSpPr>
          <p:nvPr/>
        </p:nvSpPr>
        <p:spPr bwMode="auto">
          <a:xfrm>
            <a:off x="755650" y="620713"/>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it-IT" kern="0"/>
              <a:t>Sistemi complessi:</a:t>
            </a:r>
            <a:br>
              <a:rPr lang="it-IT" kern="0"/>
            </a:br>
            <a:r>
              <a:rPr lang="it-IT" kern="0"/>
              <a:t>proprietà</a:t>
            </a:r>
            <a:endParaRPr lang="it-IT" kern="0" dirty="0"/>
          </a:p>
        </p:txBody>
      </p:sp>
    </p:spTree>
    <p:extLst>
      <p:ext uri="{BB962C8B-B14F-4D97-AF65-F5344CB8AC3E}">
        <p14:creationId xmlns:p14="http://schemas.microsoft.com/office/powerpoint/2010/main" val="41903763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457199" y="274638"/>
            <a:ext cx="8507413" cy="777875"/>
          </a:xfrm>
          <a:noFill/>
        </p:spPr>
        <p:txBody>
          <a:bodyPr/>
          <a:lstStyle/>
          <a:p>
            <a:pPr eaLnBrk="1" hangingPunct="1"/>
            <a:r>
              <a:rPr lang="it-IT" sz="3200" b="1" dirty="0"/>
              <a:t>Dinamica popolazioni: sovrappopolazione</a:t>
            </a:r>
          </a:p>
        </p:txBody>
      </p:sp>
      <p:sp>
        <p:nvSpPr>
          <p:cNvPr id="25603" name="Text Box 5"/>
          <p:cNvSpPr txBox="1">
            <a:spLocks noChangeArrowheads="1"/>
          </p:cNvSpPr>
          <p:nvPr/>
        </p:nvSpPr>
        <p:spPr bwMode="auto">
          <a:xfrm>
            <a:off x="1805513" y="1340768"/>
            <a:ext cx="5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Se x</a:t>
            </a:r>
            <a:r>
              <a:rPr lang="it-IT" baseline="-25000" dirty="0"/>
              <a:t>0</a:t>
            </a:r>
            <a:r>
              <a:rPr lang="it-IT" dirty="0"/>
              <a:t> &gt; </a:t>
            </a:r>
            <a:r>
              <a:rPr lang="it-IT" dirty="0" err="1"/>
              <a:t>x</a:t>
            </a:r>
            <a:r>
              <a:rPr lang="it-IT" baseline="-25000" dirty="0" err="1"/>
              <a:t>max</a:t>
            </a:r>
            <a:r>
              <a:rPr lang="it-IT" dirty="0"/>
              <a:t>: ad es. x</a:t>
            </a:r>
            <a:r>
              <a:rPr lang="it-IT" baseline="-25000" dirty="0"/>
              <a:t>0</a:t>
            </a:r>
            <a:r>
              <a:rPr lang="it-IT" dirty="0"/>
              <a:t> = 10</a:t>
            </a:r>
            <a:r>
              <a:rPr lang="it-IT" baseline="30000" dirty="0"/>
              <a:t>9</a:t>
            </a:r>
            <a:r>
              <a:rPr lang="it-IT" dirty="0"/>
              <a:t>, </a:t>
            </a:r>
            <a:r>
              <a:rPr lang="it-IT" dirty="0" err="1"/>
              <a:t>x</a:t>
            </a:r>
            <a:r>
              <a:rPr lang="it-IT" baseline="-25000" dirty="0" err="1"/>
              <a:t>max</a:t>
            </a:r>
            <a:r>
              <a:rPr lang="it-IT" dirty="0"/>
              <a:t> = 5x10</a:t>
            </a:r>
            <a:r>
              <a:rPr lang="it-IT" baseline="30000" dirty="0"/>
              <a:t>8</a:t>
            </a:r>
            <a:r>
              <a:rPr lang="it-IT" dirty="0"/>
              <a:t>, A = 0.1 </a:t>
            </a:r>
            <a:endParaRPr lang="it-IT" baseline="30000" dirty="0"/>
          </a:p>
        </p:txBody>
      </p:sp>
      <p:pic>
        <p:nvPicPr>
          <p:cNvPr id="25604" name="Picture 9"/>
          <p:cNvPicPr>
            <a:picLocks noChangeAspect="1" noChangeArrowheads="1"/>
          </p:cNvPicPr>
          <p:nvPr/>
        </p:nvPicPr>
        <p:blipFill>
          <a:blip r:embed="rId2">
            <a:extLst>
              <a:ext uri="{28A0092B-C50C-407E-A947-70E740481C1C}">
                <a14:useLocalDpi xmlns:a14="http://schemas.microsoft.com/office/drawing/2010/main" val="0"/>
              </a:ext>
            </a:extLst>
          </a:blip>
          <a:srcRect l="2856" r="5997"/>
          <a:stretch>
            <a:fillRect/>
          </a:stretch>
        </p:blipFill>
        <p:spPr bwMode="auto">
          <a:xfrm>
            <a:off x="4356100" y="2133600"/>
            <a:ext cx="4608513"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Line 10"/>
          <p:cNvSpPr>
            <a:spLocks noChangeShapeType="1"/>
          </p:cNvSpPr>
          <p:nvPr/>
        </p:nvSpPr>
        <p:spPr bwMode="auto">
          <a:xfrm flipH="1">
            <a:off x="5940425" y="3716338"/>
            <a:ext cx="576263"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5606" name="Text Box 11"/>
          <p:cNvSpPr txBox="1">
            <a:spLocks noChangeArrowheads="1"/>
          </p:cNvSpPr>
          <p:nvPr/>
        </p:nvSpPr>
        <p:spPr bwMode="auto">
          <a:xfrm>
            <a:off x="6300788" y="3213100"/>
            <a:ext cx="96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t>x = A/B</a:t>
            </a:r>
          </a:p>
        </p:txBody>
      </p:sp>
      <p:sp>
        <p:nvSpPr>
          <p:cNvPr id="25607" name="Text Box 12"/>
          <p:cNvSpPr txBox="1">
            <a:spLocks noChangeArrowheads="1"/>
          </p:cNvSpPr>
          <p:nvPr/>
        </p:nvSpPr>
        <p:spPr bwMode="auto">
          <a:xfrm>
            <a:off x="5148263" y="3284538"/>
            <a:ext cx="698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t>x = 0</a:t>
            </a:r>
          </a:p>
        </p:txBody>
      </p:sp>
      <p:sp>
        <p:nvSpPr>
          <p:cNvPr id="25608" name="Line 13"/>
          <p:cNvSpPr>
            <a:spLocks noChangeShapeType="1"/>
          </p:cNvSpPr>
          <p:nvPr/>
        </p:nvSpPr>
        <p:spPr bwMode="auto">
          <a:xfrm flipH="1">
            <a:off x="4932363" y="3860800"/>
            <a:ext cx="433387" cy="792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25609" name="Picture 15"/>
          <p:cNvPicPr>
            <a:picLocks noChangeAspect="1" noChangeArrowheads="1"/>
          </p:cNvPicPr>
          <p:nvPr/>
        </p:nvPicPr>
        <p:blipFill>
          <a:blip r:embed="rId3">
            <a:extLst>
              <a:ext uri="{28A0092B-C50C-407E-A947-70E740481C1C}">
                <a14:useLocalDpi xmlns:a14="http://schemas.microsoft.com/office/drawing/2010/main" val="0"/>
              </a:ext>
            </a:extLst>
          </a:blip>
          <a:srcRect r="4675"/>
          <a:stretch>
            <a:fillRect/>
          </a:stretch>
        </p:blipFill>
        <p:spPr bwMode="auto">
          <a:xfrm>
            <a:off x="25400" y="2241550"/>
            <a:ext cx="4402138"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65755" y="274637"/>
            <a:ext cx="924626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3200" b="1" dirty="0">
                <a:solidFill>
                  <a:schemeClr val="tx2"/>
                </a:solidFill>
              </a:rPr>
              <a:t>Dinamica popolazioni: tasso crescita negativo</a:t>
            </a:r>
          </a:p>
        </p:txBody>
      </p:sp>
      <p:sp>
        <p:nvSpPr>
          <p:cNvPr id="26627" name="Text Box 5"/>
          <p:cNvSpPr txBox="1">
            <a:spLocks noChangeArrowheads="1"/>
          </p:cNvSpPr>
          <p:nvPr/>
        </p:nvSpPr>
        <p:spPr bwMode="auto">
          <a:xfrm>
            <a:off x="808038" y="1431925"/>
            <a:ext cx="5493235"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a:t>Se A &lt; 0: ad es. A = -0.1, x</a:t>
            </a:r>
            <a:r>
              <a:rPr lang="it-IT" sz="2000" baseline="-25000" dirty="0"/>
              <a:t>0</a:t>
            </a:r>
            <a:r>
              <a:rPr lang="it-IT" sz="2000" dirty="0"/>
              <a:t> = 10</a:t>
            </a:r>
            <a:r>
              <a:rPr lang="it-IT" sz="2000" baseline="30000" dirty="0"/>
              <a:t>7</a:t>
            </a:r>
            <a:r>
              <a:rPr lang="it-IT" sz="2000" dirty="0"/>
              <a:t>,</a:t>
            </a:r>
            <a:r>
              <a:rPr lang="it-IT" sz="2000" baseline="30000" dirty="0"/>
              <a:t> </a:t>
            </a:r>
            <a:r>
              <a:rPr lang="it-IT" sz="2000" dirty="0" err="1"/>
              <a:t>x</a:t>
            </a:r>
            <a:r>
              <a:rPr lang="it-IT" sz="2000" baseline="-25000" dirty="0" err="1"/>
              <a:t>max</a:t>
            </a:r>
            <a:r>
              <a:rPr lang="it-IT" sz="2000" dirty="0"/>
              <a:t> = 5×10</a:t>
            </a:r>
            <a:r>
              <a:rPr lang="it-IT" sz="2000" baseline="30000" dirty="0"/>
              <a:t>8</a:t>
            </a:r>
          </a:p>
          <a:p>
            <a:pPr eaLnBrk="1" hangingPunct="1"/>
            <a:endParaRPr lang="it-IT" sz="2000" baseline="30000" dirty="0"/>
          </a:p>
        </p:txBody>
      </p:sp>
      <p:grpSp>
        <p:nvGrpSpPr>
          <p:cNvPr id="26628" name="Group 13"/>
          <p:cNvGrpSpPr>
            <a:grpSpLocks/>
          </p:cNvGrpSpPr>
          <p:nvPr/>
        </p:nvGrpSpPr>
        <p:grpSpPr bwMode="auto">
          <a:xfrm>
            <a:off x="4572000" y="2089150"/>
            <a:ext cx="4500563" cy="3716338"/>
            <a:chOff x="2880" y="1298"/>
            <a:chExt cx="2835" cy="2341"/>
          </a:xfrm>
        </p:grpSpPr>
        <p:pic>
          <p:nvPicPr>
            <p:cNvPr id="26631" name="Picture 9"/>
            <p:cNvPicPr>
              <a:picLocks noChangeAspect="1" noChangeArrowheads="1"/>
            </p:cNvPicPr>
            <p:nvPr/>
          </p:nvPicPr>
          <p:blipFill>
            <a:blip r:embed="rId2">
              <a:extLst>
                <a:ext uri="{28A0092B-C50C-407E-A947-70E740481C1C}">
                  <a14:useLocalDpi xmlns:a14="http://schemas.microsoft.com/office/drawing/2010/main" val="0"/>
                </a:ext>
              </a:extLst>
            </a:blip>
            <a:srcRect l="2861" r="7025"/>
            <a:stretch>
              <a:fillRect/>
            </a:stretch>
          </p:blipFill>
          <p:spPr bwMode="auto">
            <a:xfrm>
              <a:off x="2880" y="1298"/>
              <a:ext cx="2835" cy="2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632" name="Group 12"/>
            <p:cNvGrpSpPr>
              <a:grpSpLocks/>
            </p:cNvGrpSpPr>
            <p:nvPr/>
          </p:nvGrpSpPr>
          <p:grpSpPr bwMode="auto">
            <a:xfrm>
              <a:off x="3288" y="2341"/>
              <a:ext cx="609" cy="849"/>
              <a:chOff x="3288" y="2581"/>
              <a:chExt cx="609" cy="849"/>
            </a:xfrm>
          </p:grpSpPr>
          <p:sp>
            <p:nvSpPr>
              <p:cNvPr id="26633" name="Line 10"/>
              <p:cNvSpPr>
                <a:spLocks noChangeShapeType="1"/>
              </p:cNvSpPr>
              <p:nvPr/>
            </p:nvSpPr>
            <p:spPr bwMode="auto">
              <a:xfrm flipH="1">
                <a:off x="3288" y="2840"/>
                <a:ext cx="272" cy="59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6634" name="Text Box 11"/>
              <p:cNvSpPr txBox="1">
                <a:spLocks noChangeArrowheads="1"/>
              </p:cNvSpPr>
              <p:nvPr/>
            </p:nvSpPr>
            <p:spPr bwMode="auto">
              <a:xfrm>
                <a:off x="3457" y="2581"/>
                <a:ext cx="4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t>x = 0</a:t>
                </a:r>
              </a:p>
            </p:txBody>
          </p:sp>
        </p:grpSp>
      </p:grpSp>
      <p:sp>
        <p:nvSpPr>
          <p:cNvPr id="26629" name="Text Box 14"/>
          <p:cNvSpPr txBox="1">
            <a:spLocks noChangeArrowheads="1"/>
          </p:cNvSpPr>
          <p:nvPr/>
        </p:nvSpPr>
        <p:spPr bwMode="auto">
          <a:xfrm>
            <a:off x="1311275" y="6113463"/>
            <a:ext cx="5003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In questo caso x = 0 è punto di equilibrio stabile</a:t>
            </a:r>
          </a:p>
        </p:txBody>
      </p:sp>
      <p:pic>
        <p:nvPicPr>
          <p:cNvPr id="26630" name="Picture 16"/>
          <p:cNvPicPr>
            <a:picLocks noChangeAspect="1" noChangeArrowheads="1"/>
          </p:cNvPicPr>
          <p:nvPr/>
        </p:nvPicPr>
        <p:blipFill>
          <a:blip r:embed="rId3">
            <a:extLst>
              <a:ext uri="{28A0092B-C50C-407E-A947-70E740481C1C}">
                <a14:useLocalDpi xmlns:a14="http://schemas.microsoft.com/office/drawing/2010/main" val="0"/>
              </a:ext>
            </a:extLst>
          </a:blip>
          <a:srcRect l="3558" r="6425"/>
          <a:stretch>
            <a:fillRect/>
          </a:stretch>
        </p:blipFill>
        <p:spPr bwMode="auto">
          <a:xfrm>
            <a:off x="107950" y="2060575"/>
            <a:ext cx="4537075" cy="377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457200" y="115888"/>
            <a:ext cx="8229600" cy="993775"/>
          </a:xfrm>
        </p:spPr>
        <p:txBody>
          <a:bodyPr/>
          <a:lstStyle/>
          <a:p>
            <a:pPr eaLnBrk="1" hangingPunct="1"/>
            <a:r>
              <a:rPr lang="it-IT" sz="3200" b="1" dirty="0"/>
              <a:t>Diagramma delle fasi </a:t>
            </a:r>
            <a:r>
              <a:rPr lang="it-IT" sz="3200" b="1" dirty="0" err="1"/>
              <a:t>din</a:t>
            </a:r>
            <a:r>
              <a:rPr lang="it-IT" sz="3200" b="1" dirty="0"/>
              <a:t>. pop.</a:t>
            </a:r>
          </a:p>
        </p:txBody>
      </p:sp>
      <p:grpSp>
        <p:nvGrpSpPr>
          <p:cNvPr id="27651" name="Group 38"/>
          <p:cNvGrpSpPr>
            <a:grpSpLocks/>
          </p:cNvGrpSpPr>
          <p:nvPr/>
        </p:nvGrpSpPr>
        <p:grpSpPr bwMode="auto">
          <a:xfrm>
            <a:off x="755650" y="1257300"/>
            <a:ext cx="6721475" cy="4797425"/>
            <a:chOff x="476" y="799"/>
            <a:chExt cx="4234" cy="3022"/>
          </a:xfrm>
        </p:grpSpPr>
        <p:sp>
          <p:nvSpPr>
            <p:cNvPr id="27657" name="Rectangle 5"/>
            <p:cNvSpPr>
              <a:spLocks noChangeArrowheads="1"/>
            </p:cNvSpPr>
            <p:nvPr/>
          </p:nvSpPr>
          <p:spPr bwMode="auto">
            <a:xfrm>
              <a:off x="1066" y="799"/>
              <a:ext cx="3628" cy="2722"/>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658" name="Line 6"/>
            <p:cNvSpPr>
              <a:spLocks noChangeShapeType="1"/>
            </p:cNvSpPr>
            <p:nvPr/>
          </p:nvSpPr>
          <p:spPr bwMode="auto">
            <a:xfrm flipV="1">
              <a:off x="2880" y="3385"/>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59" name="Line 8"/>
            <p:cNvSpPr>
              <a:spLocks noChangeShapeType="1"/>
            </p:cNvSpPr>
            <p:nvPr/>
          </p:nvSpPr>
          <p:spPr bwMode="auto">
            <a:xfrm flipV="1">
              <a:off x="2426" y="3385"/>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60" name="Line 9"/>
            <p:cNvSpPr>
              <a:spLocks noChangeShapeType="1"/>
            </p:cNvSpPr>
            <p:nvPr/>
          </p:nvSpPr>
          <p:spPr bwMode="auto">
            <a:xfrm flipV="1">
              <a:off x="3334" y="3385"/>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61" name="Line 10"/>
            <p:cNvSpPr>
              <a:spLocks noChangeShapeType="1"/>
            </p:cNvSpPr>
            <p:nvPr/>
          </p:nvSpPr>
          <p:spPr bwMode="auto">
            <a:xfrm flipV="1">
              <a:off x="3787" y="3385"/>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62" name="Line 11"/>
            <p:cNvSpPr>
              <a:spLocks noChangeShapeType="1"/>
            </p:cNvSpPr>
            <p:nvPr/>
          </p:nvSpPr>
          <p:spPr bwMode="auto">
            <a:xfrm flipV="1">
              <a:off x="4241" y="3385"/>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63" name="Line 12"/>
            <p:cNvSpPr>
              <a:spLocks noChangeShapeType="1"/>
            </p:cNvSpPr>
            <p:nvPr/>
          </p:nvSpPr>
          <p:spPr bwMode="auto">
            <a:xfrm flipV="1">
              <a:off x="1973" y="3385"/>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64" name="Line 13"/>
            <p:cNvSpPr>
              <a:spLocks noChangeShapeType="1"/>
            </p:cNvSpPr>
            <p:nvPr/>
          </p:nvSpPr>
          <p:spPr bwMode="auto">
            <a:xfrm flipV="1">
              <a:off x="1519" y="3385"/>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65" name="Text Box 14"/>
            <p:cNvSpPr txBox="1">
              <a:spLocks noChangeArrowheads="1"/>
            </p:cNvSpPr>
            <p:nvPr/>
          </p:nvSpPr>
          <p:spPr bwMode="auto">
            <a:xfrm>
              <a:off x="1791" y="1161"/>
              <a:ext cx="4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b="1"/>
                <a:t>B=1</a:t>
              </a:r>
            </a:p>
          </p:txBody>
        </p:sp>
        <p:sp>
          <p:nvSpPr>
            <p:cNvPr id="27666" name="Text Box 15"/>
            <p:cNvSpPr txBox="1">
              <a:spLocks noChangeArrowheads="1"/>
            </p:cNvSpPr>
            <p:nvPr/>
          </p:nvSpPr>
          <p:spPr bwMode="auto">
            <a:xfrm>
              <a:off x="4455" y="353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b="1"/>
                <a:t>A</a:t>
              </a:r>
            </a:p>
          </p:txBody>
        </p:sp>
        <p:sp>
          <p:nvSpPr>
            <p:cNvPr id="27667" name="Text Box 16"/>
            <p:cNvSpPr txBox="1">
              <a:spLocks noChangeArrowheads="1"/>
            </p:cNvSpPr>
            <p:nvPr/>
          </p:nvSpPr>
          <p:spPr bwMode="auto">
            <a:xfrm>
              <a:off x="2777" y="356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0</a:t>
              </a:r>
            </a:p>
          </p:txBody>
        </p:sp>
        <p:sp>
          <p:nvSpPr>
            <p:cNvPr id="27668" name="Text Box 17"/>
            <p:cNvSpPr txBox="1">
              <a:spLocks noChangeArrowheads="1"/>
            </p:cNvSpPr>
            <p:nvPr/>
          </p:nvSpPr>
          <p:spPr bwMode="auto">
            <a:xfrm>
              <a:off x="3228" y="356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1</a:t>
              </a:r>
            </a:p>
          </p:txBody>
        </p:sp>
        <p:sp>
          <p:nvSpPr>
            <p:cNvPr id="27669" name="Text Box 18"/>
            <p:cNvSpPr txBox="1">
              <a:spLocks noChangeArrowheads="1"/>
            </p:cNvSpPr>
            <p:nvPr/>
          </p:nvSpPr>
          <p:spPr bwMode="auto">
            <a:xfrm>
              <a:off x="3682" y="356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2</a:t>
              </a:r>
            </a:p>
          </p:txBody>
        </p:sp>
        <p:sp>
          <p:nvSpPr>
            <p:cNvPr id="27670" name="Text Box 19"/>
            <p:cNvSpPr txBox="1">
              <a:spLocks noChangeArrowheads="1"/>
            </p:cNvSpPr>
            <p:nvPr/>
          </p:nvSpPr>
          <p:spPr bwMode="auto">
            <a:xfrm>
              <a:off x="4105" y="356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3</a:t>
              </a:r>
            </a:p>
          </p:txBody>
        </p:sp>
        <p:sp>
          <p:nvSpPr>
            <p:cNvPr id="27671" name="Text Box 20"/>
            <p:cNvSpPr txBox="1">
              <a:spLocks noChangeArrowheads="1"/>
            </p:cNvSpPr>
            <p:nvPr/>
          </p:nvSpPr>
          <p:spPr bwMode="auto">
            <a:xfrm>
              <a:off x="1837" y="3566"/>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-2</a:t>
              </a:r>
            </a:p>
          </p:txBody>
        </p:sp>
        <p:sp>
          <p:nvSpPr>
            <p:cNvPr id="27672" name="Text Box 21"/>
            <p:cNvSpPr txBox="1">
              <a:spLocks noChangeArrowheads="1"/>
            </p:cNvSpPr>
            <p:nvPr/>
          </p:nvSpPr>
          <p:spPr bwMode="auto">
            <a:xfrm>
              <a:off x="2273" y="3566"/>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-1</a:t>
              </a:r>
            </a:p>
          </p:txBody>
        </p:sp>
        <p:sp>
          <p:nvSpPr>
            <p:cNvPr id="27673" name="Text Box 22"/>
            <p:cNvSpPr txBox="1">
              <a:spLocks noChangeArrowheads="1"/>
            </p:cNvSpPr>
            <p:nvPr/>
          </p:nvSpPr>
          <p:spPr bwMode="auto">
            <a:xfrm>
              <a:off x="1383" y="3562"/>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-3</a:t>
              </a:r>
            </a:p>
          </p:txBody>
        </p:sp>
        <p:sp>
          <p:nvSpPr>
            <p:cNvPr id="27674" name="Text Box 23"/>
            <p:cNvSpPr txBox="1">
              <a:spLocks noChangeArrowheads="1"/>
            </p:cNvSpPr>
            <p:nvPr/>
          </p:nvSpPr>
          <p:spPr bwMode="auto">
            <a:xfrm rot="-5400000">
              <a:off x="42" y="2038"/>
              <a:ext cx="11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Punti di eq. di x</a:t>
              </a:r>
            </a:p>
          </p:txBody>
        </p:sp>
        <p:sp>
          <p:nvSpPr>
            <p:cNvPr id="27675" name="Line 24"/>
            <p:cNvSpPr>
              <a:spLocks noChangeShapeType="1"/>
            </p:cNvSpPr>
            <p:nvPr/>
          </p:nvSpPr>
          <p:spPr bwMode="auto">
            <a:xfrm>
              <a:off x="1066" y="2160"/>
              <a:ext cx="181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76" name="Line 25"/>
            <p:cNvSpPr>
              <a:spLocks noChangeShapeType="1"/>
            </p:cNvSpPr>
            <p:nvPr/>
          </p:nvSpPr>
          <p:spPr bwMode="auto">
            <a:xfrm flipV="1">
              <a:off x="2880" y="799"/>
              <a:ext cx="1315" cy="136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77" name="Line 26"/>
            <p:cNvSpPr>
              <a:spLocks noChangeShapeType="1"/>
            </p:cNvSpPr>
            <p:nvPr/>
          </p:nvSpPr>
          <p:spPr bwMode="auto">
            <a:xfrm>
              <a:off x="2880" y="2160"/>
              <a:ext cx="1814"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78" name="Line 27"/>
            <p:cNvSpPr>
              <a:spLocks noChangeShapeType="1"/>
            </p:cNvSpPr>
            <p:nvPr/>
          </p:nvSpPr>
          <p:spPr bwMode="auto">
            <a:xfrm>
              <a:off x="1066" y="2160"/>
              <a:ext cx="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79" name="Text Box 29"/>
            <p:cNvSpPr txBox="1">
              <a:spLocks noChangeArrowheads="1"/>
            </p:cNvSpPr>
            <p:nvPr/>
          </p:nvSpPr>
          <p:spPr bwMode="auto">
            <a:xfrm>
              <a:off x="839" y="161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1</a:t>
              </a:r>
            </a:p>
          </p:txBody>
        </p:sp>
        <p:sp>
          <p:nvSpPr>
            <p:cNvPr id="27680" name="Text Box 30"/>
            <p:cNvSpPr txBox="1">
              <a:spLocks noChangeArrowheads="1"/>
            </p:cNvSpPr>
            <p:nvPr/>
          </p:nvSpPr>
          <p:spPr bwMode="auto">
            <a:xfrm>
              <a:off x="839" y="202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0</a:t>
              </a:r>
            </a:p>
          </p:txBody>
        </p:sp>
        <p:sp>
          <p:nvSpPr>
            <p:cNvPr id="27681" name="Line 31"/>
            <p:cNvSpPr>
              <a:spLocks noChangeShapeType="1"/>
            </p:cNvSpPr>
            <p:nvPr/>
          </p:nvSpPr>
          <p:spPr bwMode="auto">
            <a:xfrm>
              <a:off x="1066" y="1706"/>
              <a:ext cx="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82" name="Line 32"/>
            <p:cNvSpPr>
              <a:spLocks noChangeShapeType="1"/>
            </p:cNvSpPr>
            <p:nvPr/>
          </p:nvSpPr>
          <p:spPr bwMode="auto">
            <a:xfrm>
              <a:off x="1066" y="3067"/>
              <a:ext cx="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83" name="Text Box 34"/>
            <p:cNvSpPr txBox="1">
              <a:spLocks noChangeArrowheads="1"/>
            </p:cNvSpPr>
            <p:nvPr/>
          </p:nvSpPr>
          <p:spPr bwMode="auto">
            <a:xfrm>
              <a:off x="776" y="2519"/>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-1</a:t>
              </a:r>
            </a:p>
          </p:txBody>
        </p:sp>
        <p:sp>
          <p:nvSpPr>
            <p:cNvPr id="27684" name="Text Box 35"/>
            <p:cNvSpPr txBox="1">
              <a:spLocks noChangeArrowheads="1"/>
            </p:cNvSpPr>
            <p:nvPr/>
          </p:nvSpPr>
          <p:spPr bwMode="auto">
            <a:xfrm>
              <a:off x="839" y="111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2</a:t>
              </a:r>
            </a:p>
          </p:txBody>
        </p:sp>
        <p:sp>
          <p:nvSpPr>
            <p:cNvPr id="27685" name="Line 36"/>
            <p:cNvSpPr>
              <a:spLocks noChangeShapeType="1"/>
            </p:cNvSpPr>
            <p:nvPr/>
          </p:nvSpPr>
          <p:spPr bwMode="auto">
            <a:xfrm>
              <a:off x="1066" y="1253"/>
              <a:ext cx="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86" name="Text Box 37"/>
            <p:cNvSpPr txBox="1">
              <a:spLocks noChangeArrowheads="1"/>
            </p:cNvSpPr>
            <p:nvPr/>
          </p:nvSpPr>
          <p:spPr bwMode="auto">
            <a:xfrm>
              <a:off x="793" y="2927"/>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-2</a:t>
              </a:r>
            </a:p>
          </p:txBody>
        </p:sp>
      </p:grpSp>
      <p:sp>
        <p:nvSpPr>
          <p:cNvPr id="27652" name="Line 39"/>
          <p:cNvSpPr>
            <a:spLocks noChangeShapeType="1"/>
          </p:cNvSpPr>
          <p:nvPr/>
        </p:nvSpPr>
        <p:spPr bwMode="auto">
          <a:xfrm flipV="1">
            <a:off x="4284663" y="3573463"/>
            <a:ext cx="287337"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7653" name="Text Box 40"/>
          <p:cNvSpPr txBox="1">
            <a:spLocks noChangeArrowheads="1"/>
          </p:cNvSpPr>
          <p:nvPr/>
        </p:nvSpPr>
        <p:spPr bwMode="auto">
          <a:xfrm>
            <a:off x="3543300" y="4287838"/>
            <a:ext cx="2681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b="1"/>
              <a:t>A = 0 </a:t>
            </a:r>
            <a:r>
              <a:rPr lang="it-IT" sz="2000" b="1">
                <a:sym typeface="Wingdings" pitchFamily="2" charset="2"/>
              </a:rPr>
              <a:t> biforcazione</a:t>
            </a:r>
            <a:endParaRPr lang="it-IT" sz="2000" b="1"/>
          </a:p>
        </p:txBody>
      </p:sp>
      <p:sp>
        <p:nvSpPr>
          <p:cNvPr id="27654" name="Text Box 41"/>
          <p:cNvSpPr txBox="1">
            <a:spLocks noChangeArrowheads="1"/>
          </p:cNvSpPr>
          <p:nvPr/>
        </p:nvSpPr>
        <p:spPr bwMode="auto">
          <a:xfrm>
            <a:off x="2392363" y="2873375"/>
            <a:ext cx="1689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x=0 Eq. stabile</a:t>
            </a:r>
          </a:p>
        </p:txBody>
      </p:sp>
      <p:sp>
        <p:nvSpPr>
          <p:cNvPr id="27655" name="Text Box 42"/>
          <p:cNvSpPr txBox="1">
            <a:spLocks noChangeArrowheads="1"/>
          </p:cNvSpPr>
          <p:nvPr/>
        </p:nvSpPr>
        <p:spPr bwMode="auto">
          <a:xfrm>
            <a:off x="5435600" y="2924175"/>
            <a:ext cx="1866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x=0 Eq. instabile</a:t>
            </a:r>
          </a:p>
        </p:txBody>
      </p:sp>
      <p:sp>
        <p:nvSpPr>
          <p:cNvPr id="27656" name="Text Box 43"/>
          <p:cNvSpPr txBox="1">
            <a:spLocks noChangeArrowheads="1"/>
          </p:cNvSpPr>
          <p:nvPr/>
        </p:nvSpPr>
        <p:spPr bwMode="auto">
          <a:xfrm>
            <a:off x="4140200" y="1557338"/>
            <a:ext cx="1981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x=</a:t>
            </a:r>
            <a:r>
              <a:rPr lang="it-IT" dirty="0" err="1"/>
              <a:t>x</a:t>
            </a:r>
            <a:r>
              <a:rPr lang="it-IT" baseline="-25000" dirty="0" err="1"/>
              <a:t>max</a:t>
            </a:r>
            <a:r>
              <a:rPr lang="it-IT" dirty="0"/>
              <a:t> </a:t>
            </a:r>
            <a:r>
              <a:rPr lang="it-IT" dirty="0" err="1"/>
              <a:t>Eq</a:t>
            </a:r>
            <a:r>
              <a:rPr lang="it-IT" dirty="0"/>
              <a:t>. stabile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81594-B3FD-4C57-BAED-5D2BCCA5C559}"/>
              </a:ext>
            </a:extLst>
          </p:cNvPr>
          <p:cNvSpPr>
            <a:spLocks noGrp="1"/>
          </p:cNvSpPr>
          <p:nvPr>
            <p:ph type="title"/>
          </p:nvPr>
        </p:nvSpPr>
        <p:spPr>
          <a:xfrm>
            <a:off x="457200" y="274638"/>
            <a:ext cx="8229600" cy="634082"/>
          </a:xfrm>
        </p:spPr>
        <p:txBody>
          <a:bodyPr/>
          <a:lstStyle/>
          <a:p>
            <a:r>
              <a:rPr lang="it-IT" sz="3200" b="1" dirty="0"/>
              <a:t>Mappa logistica</a:t>
            </a:r>
            <a:endParaRPr lang="it-IT" sz="3200" dirty="0"/>
          </a:p>
        </p:txBody>
      </p:sp>
      <p:sp>
        <p:nvSpPr>
          <p:cNvPr id="3" name="Rettangolo 2">
            <a:extLst>
              <a:ext uri="{FF2B5EF4-FFF2-40B4-BE49-F238E27FC236}">
                <a16:creationId xmlns:a16="http://schemas.microsoft.com/office/drawing/2014/main" id="{573B87B4-59B5-4FC3-B985-452EF791E6D9}"/>
              </a:ext>
            </a:extLst>
          </p:cNvPr>
          <p:cNvSpPr/>
          <p:nvPr/>
        </p:nvSpPr>
        <p:spPr>
          <a:xfrm>
            <a:off x="359532" y="915486"/>
            <a:ext cx="8424936" cy="1200329"/>
          </a:xfrm>
          <a:prstGeom prst="rect">
            <a:avLst/>
          </a:prstGeom>
        </p:spPr>
        <p:txBody>
          <a:bodyPr wrap="square">
            <a:spAutoFit/>
          </a:bodyPr>
          <a:lstStyle/>
          <a:p>
            <a:r>
              <a:rPr lang="it-IT" dirty="0"/>
              <a:t>La mappa logistica è un mappa polinomiale di ordine 2, spesso citata come un esempio di come un comportamento caotico può sorgere da una semplice equazione dinamica non lineare. La mappa fu resa popolare nel 1976 dal biologo Robert </a:t>
            </a:r>
            <a:r>
              <a:rPr lang="it-IT" dirty="0" err="1"/>
              <a:t>May</a:t>
            </a:r>
            <a:r>
              <a:rPr lang="it-IT" dirty="0"/>
              <a:t>.</a:t>
            </a:r>
          </a:p>
        </p:txBody>
      </p:sp>
      <p:sp>
        <p:nvSpPr>
          <p:cNvPr id="4" name="Rettangolo 3">
            <a:extLst>
              <a:ext uri="{FF2B5EF4-FFF2-40B4-BE49-F238E27FC236}">
                <a16:creationId xmlns:a16="http://schemas.microsoft.com/office/drawing/2014/main" id="{E134504E-8CDD-44C9-A536-D9CA605DB72F}"/>
              </a:ext>
            </a:extLst>
          </p:cNvPr>
          <p:cNvSpPr/>
          <p:nvPr/>
        </p:nvSpPr>
        <p:spPr>
          <a:xfrm>
            <a:off x="827584" y="5522190"/>
            <a:ext cx="3816424" cy="646331"/>
          </a:xfrm>
          <a:prstGeom prst="rect">
            <a:avLst/>
          </a:prstGeom>
        </p:spPr>
        <p:txBody>
          <a:bodyPr wrap="square">
            <a:spAutoFit/>
          </a:bodyPr>
          <a:lstStyle/>
          <a:p>
            <a:r>
              <a:rPr lang="it-IT" dirty="0"/>
              <a:t>Diagramma dei raddoppiamenti di periodo della mappa logistica</a:t>
            </a:r>
          </a:p>
        </p:txBody>
      </p:sp>
      <p:pic>
        <p:nvPicPr>
          <p:cNvPr id="5" name="Immagine 4">
            <a:extLst>
              <a:ext uri="{FF2B5EF4-FFF2-40B4-BE49-F238E27FC236}">
                <a16:creationId xmlns:a16="http://schemas.microsoft.com/office/drawing/2014/main" id="{AC28502F-E000-44C2-A3C0-D9F54AD8064A}"/>
              </a:ext>
            </a:extLst>
          </p:cNvPr>
          <p:cNvPicPr>
            <a:picLocks noChangeAspect="1"/>
          </p:cNvPicPr>
          <p:nvPr/>
        </p:nvPicPr>
        <p:blipFill>
          <a:blip r:embed="rId2"/>
          <a:stretch>
            <a:fillRect/>
          </a:stretch>
        </p:blipFill>
        <p:spPr>
          <a:xfrm>
            <a:off x="300852" y="2266830"/>
            <a:ext cx="4427984" cy="3130723"/>
          </a:xfrm>
          <a:prstGeom prst="rect">
            <a:avLst/>
          </a:prstGeom>
        </p:spPr>
      </p:pic>
      <p:sp>
        <p:nvSpPr>
          <p:cNvPr id="7" name="Rettangolo 6">
            <a:extLst>
              <a:ext uri="{FF2B5EF4-FFF2-40B4-BE49-F238E27FC236}">
                <a16:creationId xmlns:a16="http://schemas.microsoft.com/office/drawing/2014/main" id="{4457D15B-FB55-444D-875B-E1D654968171}"/>
              </a:ext>
            </a:extLst>
          </p:cNvPr>
          <p:cNvSpPr/>
          <p:nvPr/>
        </p:nvSpPr>
        <p:spPr>
          <a:xfrm>
            <a:off x="5004048" y="2492896"/>
            <a:ext cx="3780420" cy="3046988"/>
          </a:xfrm>
          <a:prstGeom prst="rect">
            <a:avLst/>
          </a:prstGeom>
        </p:spPr>
        <p:txBody>
          <a:bodyPr wrap="square">
            <a:spAutoFit/>
          </a:bodyPr>
          <a:lstStyle/>
          <a:p>
            <a:r>
              <a:rPr lang="it-IT" sz="1600" dirty="0"/>
              <a:t>Matematicamente, la mappa logistica è scritta:</a:t>
            </a:r>
          </a:p>
          <a:p>
            <a:r>
              <a:rPr lang="it-IT" sz="1600" dirty="0"/>
              <a:t>    x</a:t>
            </a:r>
            <a:r>
              <a:rPr lang="it-IT" sz="1600" baseline="-25000" dirty="0"/>
              <a:t>n+1</a:t>
            </a:r>
            <a:r>
              <a:rPr lang="it-IT" sz="1600" dirty="0"/>
              <a:t> = </a:t>
            </a:r>
            <a:r>
              <a:rPr lang="it-IT" sz="1600" dirty="0" err="1"/>
              <a:t>rx</a:t>
            </a:r>
            <a:r>
              <a:rPr lang="it-IT" sz="1600" baseline="-25000" dirty="0" err="1"/>
              <a:t>n</a:t>
            </a:r>
            <a:r>
              <a:rPr lang="it-IT" sz="1600" dirty="0"/>
              <a:t>(1−x</a:t>
            </a:r>
            <a:r>
              <a:rPr lang="it-IT" sz="1600" baseline="-25000" dirty="0"/>
              <a:t>n</a:t>
            </a:r>
            <a:r>
              <a:rPr lang="it-IT" sz="1600" dirty="0"/>
              <a:t>)</a:t>
            </a:r>
          </a:p>
          <a:p>
            <a:r>
              <a:rPr lang="it-IT" sz="1600" dirty="0"/>
              <a:t>Dove:</a:t>
            </a:r>
          </a:p>
          <a:p>
            <a:r>
              <a:rPr lang="it-IT" sz="1600" dirty="0"/>
              <a:t>    </a:t>
            </a:r>
            <a:r>
              <a:rPr lang="it-IT" sz="1600" dirty="0" err="1"/>
              <a:t>x</a:t>
            </a:r>
            <a:r>
              <a:rPr lang="it-IT" sz="1600" baseline="-25000" dirty="0" err="1"/>
              <a:t>n</a:t>
            </a:r>
            <a:r>
              <a:rPr lang="it-IT" sz="1600" dirty="0"/>
              <a:t> è un numero compreso tra 0 e 1, e rappresenta il rapporto tra la popolazione esistente e quella massima possibile</a:t>
            </a:r>
          </a:p>
          <a:p>
            <a:r>
              <a:rPr lang="it-IT" sz="1600" dirty="0"/>
              <a:t>    r è un numero positivo, e rappresenta il tasso di crescita della popolazione. I valori interessanti sono nell’intervallo [0,4]</a:t>
            </a:r>
          </a:p>
        </p:txBody>
      </p:sp>
      <p:cxnSp>
        <p:nvCxnSpPr>
          <p:cNvPr id="8" name="Connettore 2 7">
            <a:extLst>
              <a:ext uri="{FF2B5EF4-FFF2-40B4-BE49-F238E27FC236}">
                <a16:creationId xmlns:a16="http://schemas.microsoft.com/office/drawing/2014/main" id="{5F9CDC42-2CFD-4C8E-A6D4-58B57C4FBE22}"/>
              </a:ext>
            </a:extLst>
          </p:cNvPr>
          <p:cNvCxnSpPr/>
          <p:nvPr/>
        </p:nvCxnSpPr>
        <p:spPr>
          <a:xfrm flipV="1">
            <a:off x="1835696" y="3356992"/>
            <a:ext cx="288032" cy="5760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CasellaDiTesto 8">
            <a:extLst>
              <a:ext uri="{FF2B5EF4-FFF2-40B4-BE49-F238E27FC236}">
                <a16:creationId xmlns:a16="http://schemas.microsoft.com/office/drawing/2014/main" id="{8A1B38FF-8507-46E2-B809-8119CB631E09}"/>
              </a:ext>
            </a:extLst>
          </p:cNvPr>
          <p:cNvSpPr txBox="1"/>
          <p:nvPr/>
        </p:nvSpPr>
        <p:spPr>
          <a:xfrm>
            <a:off x="1116901" y="3946234"/>
            <a:ext cx="936475" cy="261610"/>
          </a:xfrm>
          <a:prstGeom prst="rect">
            <a:avLst/>
          </a:prstGeom>
          <a:noFill/>
        </p:spPr>
        <p:txBody>
          <a:bodyPr wrap="none" rtlCol="0">
            <a:spAutoFit/>
          </a:bodyPr>
          <a:lstStyle/>
          <a:p>
            <a:r>
              <a:rPr lang="it-IT" sz="1100" dirty="0"/>
              <a:t>Prima </a:t>
            </a:r>
            <a:r>
              <a:rPr lang="it-IT" sz="1100" dirty="0" err="1"/>
              <a:t>biforc</a:t>
            </a:r>
            <a:endParaRPr lang="it-IT" sz="1100" dirty="0"/>
          </a:p>
        </p:txBody>
      </p:sp>
      <p:cxnSp>
        <p:nvCxnSpPr>
          <p:cNvPr id="12" name="Connettore 2 11">
            <a:extLst>
              <a:ext uri="{FF2B5EF4-FFF2-40B4-BE49-F238E27FC236}">
                <a16:creationId xmlns:a16="http://schemas.microsoft.com/office/drawing/2014/main" id="{002821D7-DACE-4656-A45B-89EF1FA530E2}"/>
              </a:ext>
            </a:extLst>
          </p:cNvPr>
          <p:cNvCxnSpPr>
            <a:cxnSpLocks/>
          </p:cNvCxnSpPr>
          <p:nvPr/>
        </p:nvCxnSpPr>
        <p:spPr>
          <a:xfrm flipV="1">
            <a:off x="2915816" y="3855261"/>
            <a:ext cx="295735" cy="22177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Connettore 2 12">
            <a:extLst>
              <a:ext uri="{FF2B5EF4-FFF2-40B4-BE49-F238E27FC236}">
                <a16:creationId xmlns:a16="http://schemas.microsoft.com/office/drawing/2014/main" id="{455AFA81-B063-40EA-ABC1-BAAB9E06F51E}"/>
              </a:ext>
            </a:extLst>
          </p:cNvPr>
          <p:cNvCxnSpPr>
            <a:cxnSpLocks/>
          </p:cNvCxnSpPr>
          <p:nvPr/>
        </p:nvCxnSpPr>
        <p:spPr>
          <a:xfrm flipV="1">
            <a:off x="2735796" y="2878981"/>
            <a:ext cx="475755" cy="11260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CasellaDiTesto 15">
            <a:extLst>
              <a:ext uri="{FF2B5EF4-FFF2-40B4-BE49-F238E27FC236}">
                <a16:creationId xmlns:a16="http://schemas.microsoft.com/office/drawing/2014/main" id="{DA150415-0885-4EB9-9781-29F5D02D4B6D}"/>
              </a:ext>
            </a:extLst>
          </p:cNvPr>
          <p:cNvSpPr txBox="1"/>
          <p:nvPr/>
        </p:nvSpPr>
        <p:spPr>
          <a:xfrm>
            <a:off x="2058055" y="4055099"/>
            <a:ext cx="1101584" cy="261610"/>
          </a:xfrm>
          <a:prstGeom prst="rect">
            <a:avLst/>
          </a:prstGeom>
          <a:noFill/>
        </p:spPr>
        <p:txBody>
          <a:bodyPr wrap="none" rtlCol="0">
            <a:spAutoFit/>
          </a:bodyPr>
          <a:lstStyle/>
          <a:p>
            <a:r>
              <a:rPr lang="it-IT" sz="1100" dirty="0"/>
              <a:t>seconda </a:t>
            </a:r>
            <a:r>
              <a:rPr lang="it-IT" sz="1100" dirty="0" err="1"/>
              <a:t>biforc</a:t>
            </a:r>
            <a:endParaRPr lang="it-IT" sz="1100" dirty="0"/>
          </a:p>
        </p:txBody>
      </p:sp>
      <p:cxnSp>
        <p:nvCxnSpPr>
          <p:cNvPr id="18" name="Connettore diritto 17">
            <a:extLst>
              <a:ext uri="{FF2B5EF4-FFF2-40B4-BE49-F238E27FC236}">
                <a16:creationId xmlns:a16="http://schemas.microsoft.com/office/drawing/2014/main" id="{555C9F1B-55A5-4E42-B4AD-69839F563402}"/>
              </a:ext>
            </a:extLst>
          </p:cNvPr>
          <p:cNvCxnSpPr>
            <a:cxnSpLocks/>
          </p:cNvCxnSpPr>
          <p:nvPr/>
        </p:nvCxnSpPr>
        <p:spPr>
          <a:xfrm>
            <a:off x="3563888" y="2248466"/>
            <a:ext cx="0" cy="217451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CasellaDiTesto 20">
            <a:extLst>
              <a:ext uri="{FF2B5EF4-FFF2-40B4-BE49-F238E27FC236}">
                <a16:creationId xmlns:a16="http://schemas.microsoft.com/office/drawing/2014/main" id="{20072B19-299D-4AFF-938D-71F92898DB5B}"/>
              </a:ext>
            </a:extLst>
          </p:cNvPr>
          <p:cNvSpPr txBox="1"/>
          <p:nvPr/>
        </p:nvSpPr>
        <p:spPr>
          <a:xfrm>
            <a:off x="3033904" y="4443192"/>
            <a:ext cx="514885" cy="261610"/>
          </a:xfrm>
          <a:prstGeom prst="rect">
            <a:avLst/>
          </a:prstGeom>
          <a:noFill/>
        </p:spPr>
        <p:txBody>
          <a:bodyPr wrap="none" rtlCol="0">
            <a:spAutoFit/>
          </a:bodyPr>
          <a:lstStyle/>
          <a:p>
            <a:r>
              <a:rPr lang="it-IT" sz="1100" dirty="0"/>
              <a:t>Caos</a:t>
            </a:r>
          </a:p>
        </p:txBody>
      </p:sp>
    </p:spTree>
    <p:extLst>
      <p:ext uri="{BB962C8B-B14F-4D97-AF65-F5344CB8AC3E}">
        <p14:creationId xmlns:p14="http://schemas.microsoft.com/office/powerpoint/2010/main" val="863657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ttangolo 93">
            <a:extLst>
              <a:ext uri="{FF2B5EF4-FFF2-40B4-BE49-F238E27FC236}">
                <a16:creationId xmlns:a16="http://schemas.microsoft.com/office/drawing/2014/main" id="{836B8CBE-C3AE-4385-948D-1F1E7D195313}"/>
              </a:ext>
            </a:extLst>
          </p:cNvPr>
          <p:cNvSpPr/>
          <p:nvPr/>
        </p:nvSpPr>
        <p:spPr>
          <a:xfrm>
            <a:off x="323528" y="692696"/>
            <a:ext cx="8363272" cy="5420715"/>
          </a:xfrm>
          <a:prstGeom prst="rect">
            <a:avLst/>
          </a:prstGeom>
        </p:spPr>
        <p:txBody>
          <a:bodyPr wrap="square">
            <a:spAutoFit/>
          </a:bodyPr>
          <a:lstStyle/>
          <a:p>
            <a:pPr>
              <a:lnSpc>
                <a:spcPct val="107000"/>
              </a:lnSpc>
              <a:spcAft>
                <a:spcPts val="800"/>
              </a:spcAft>
            </a:pPr>
            <a:r>
              <a:rPr lang="it-IT" sz="1400" dirty="0">
                <a:latin typeface="+mn-lt"/>
                <a:ea typeface="Times New Roman" panose="02020603050405020304" pitchFamily="18" charset="0"/>
                <a:cs typeface="Times New Roman" panose="02020603050405020304" pitchFamily="18" charset="0"/>
              </a:rPr>
              <a:t>Al variare del parametro r, si osservano i seguenti comportamenti:</a:t>
            </a:r>
            <a:endParaRPr lang="it-IT" sz="12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400" dirty="0">
                <a:latin typeface="+mn-lt"/>
                <a:ea typeface="Times New Roman" panose="02020603050405020304" pitchFamily="18" charset="0"/>
                <a:cs typeface="Times New Roman" panose="02020603050405020304" pitchFamily="18" charset="0"/>
              </a:rPr>
              <a:t>Con r compreso tra 0 e 1, la popolazione calerà fino a morire, indipendentemente dal valore iniziale della popolazione.</a:t>
            </a:r>
            <a:endParaRPr lang="it-IT" sz="12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400" dirty="0">
                <a:latin typeface="+mn-lt"/>
                <a:ea typeface="Times New Roman" panose="02020603050405020304" pitchFamily="18" charset="0"/>
                <a:cs typeface="Times New Roman" panose="02020603050405020304" pitchFamily="18" charset="0"/>
              </a:rPr>
              <a:t>Con r compreso tra 1 e 2 la popolazione andrà velocemente a stabilirsi al valore (r–1)/r, indipendentemente dal valore iniziale della popolazione.</a:t>
            </a:r>
            <a:endParaRPr lang="it-IT" sz="12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400" dirty="0">
                <a:latin typeface="+mn-lt"/>
                <a:ea typeface="Times New Roman" panose="02020603050405020304" pitchFamily="18" charset="0"/>
                <a:cs typeface="Times New Roman" panose="02020603050405020304" pitchFamily="18" charset="0"/>
              </a:rPr>
              <a:t>Con r compreso tra 2 e 3, la popolazione andrà comunque a stabilizzarsi al valore (r−1)/r ma prima oscillando tra quel valore per un po' di tempo. Il tasso di convergenza è lineare, eccetto per r = 3, quando è molto lento, meno che lineare.</a:t>
            </a:r>
            <a:endParaRPr lang="it-IT" sz="12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400" dirty="0">
                <a:latin typeface="+mn-lt"/>
                <a:ea typeface="Times New Roman" panose="02020603050405020304" pitchFamily="18" charset="0"/>
                <a:cs typeface="Times New Roman" panose="02020603050405020304" pitchFamily="18" charset="0"/>
              </a:rPr>
              <a:t>Con r compreso fra </a:t>
            </a:r>
            <a:r>
              <a:rPr lang="it-IT" sz="1400" b="1" dirty="0">
                <a:latin typeface="+mn-lt"/>
                <a:ea typeface="Times New Roman" panose="02020603050405020304" pitchFamily="18" charset="0"/>
                <a:cs typeface="Times New Roman" panose="02020603050405020304" pitchFamily="18" charset="0"/>
              </a:rPr>
              <a:t>3 e 1 + </a:t>
            </a:r>
            <a:r>
              <a:rPr lang="it-IT" sz="1400" b="1" dirty="0" err="1">
                <a:latin typeface="+mn-lt"/>
                <a:ea typeface="Times New Roman" panose="02020603050405020304" pitchFamily="18" charset="0"/>
                <a:cs typeface="Times New Roman" panose="02020603050405020304" pitchFamily="18" charset="0"/>
              </a:rPr>
              <a:t>sqrt</a:t>
            </a:r>
            <a:r>
              <a:rPr lang="it-IT" sz="1400" b="1" dirty="0">
                <a:latin typeface="+mn-lt"/>
                <a:ea typeface="Times New Roman" panose="02020603050405020304" pitchFamily="18" charset="0"/>
                <a:cs typeface="Times New Roman" panose="02020603050405020304" pitchFamily="18" charset="0"/>
              </a:rPr>
              <a:t>(6)</a:t>
            </a:r>
            <a:r>
              <a:rPr lang="it-IT" sz="1400" dirty="0">
                <a:latin typeface="+mn-lt"/>
                <a:ea typeface="Times New Roman" panose="02020603050405020304" pitchFamily="18" charset="0"/>
                <a:cs typeface="Times New Roman" panose="02020603050405020304" pitchFamily="18" charset="0"/>
              </a:rPr>
              <a:t> </a:t>
            </a:r>
            <a:r>
              <a:rPr lang="it-IT" sz="1400" dirty="0">
                <a:latin typeface="+mn-lt"/>
                <a:ea typeface="Times New Roman" panose="02020603050405020304" pitchFamily="18" charset="0"/>
                <a:cs typeface="Cambria Math" panose="02040503050406030204" pitchFamily="18" charset="0"/>
              </a:rPr>
              <a:t>≃</a:t>
            </a:r>
            <a:r>
              <a:rPr lang="it-IT" sz="1400" dirty="0">
                <a:latin typeface="+mn-lt"/>
                <a:ea typeface="Times New Roman" panose="02020603050405020304" pitchFamily="18" charset="0"/>
                <a:cs typeface="Times New Roman" panose="02020603050405020304" pitchFamily="18" charset="0"/>
              </a:rPr>
              <a:t> </a:t>
            </a:r>
            <a:r>
              <a:rPr lang="it-IT" sz="1400" b="1" dirty="0">
                <a:latin typeface="+mn-lt"/>
                <a:ea typeface="Times New Roman" panose="02020603050405020304" pitchFamily="18" charset="0"/>
                <a:cs typeface="Times New Roman" panose="02020603050405020304" pitchFamily="18" charset="0"/>
              </a:rPr>
              <a:t>3.44949</a:t>
            </a:r>
            <a:r>
              <a:rPr lang="it-IT" sz="1400" dirty="0">
                <a:latin typeface="+mn-lt"/>
                <a:ea typeface="Times New Roman" panose="02020603050405020304" pitchFamily="18" charset="0"/>
                <a:cs typeface="Times New Roman" panose="02020603050405020304" pitchFamily="18" charset="0"/>
              </a:rPr>
              <a:t>, per quasi tutte le condizioni iniziali, la popolazione arriva a oscillare </a:t>
            </a:r>
            <a:r>
              <a:rPr lang="it-IT" sz="1400" b="1" dirty="0">
                <a:latin typeface="+mn-lt"/>
                <a:ea typeface="Times New Roman" panose="02020603050405020304" pitchFamily="18" charset="0"/>
                <a:cs typeface="Times New Roman" panose="02020603050405020304" pitchFamily="18" charset="0"/>
              </a:rPr>
              <a:t>indefinitamente tra due valori</a:t>
            </a:r>
            <a:r>
              <a:rPr lang="it-IT" sz="1400" dirty="0">
                <a:latin typeface="+mn-lt"/>
                <a:ea typeface="Times New Roman" panose="02020603050405020304" pitchFamily="18" charset="0"/>
                <a:cs typeface="Times New Roman" panose="02020603050405020304" pitchFamily="18" charset="0"/>
              </a:rPr>
              <a:t>. Questi due valori sono dipendenti da r</a:t>
            </a:r>
            <a:endParaRPr lang="it-IT" sz="12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400" dirty="0">
                <a:latin typeface="+mn-lt"/>
                <a:ea typeface="Times New Roman" panose="02020603050405020304" pitchFamily="18" charset="0"/>
                <a:cs typeface="Times New Roman" panose="02020603050405020304" pitchFamily="18" charset="0"/>
              </a:rPr>
              <a:t>Con r compreso tra </a:t>
            </a:r>
            <a:r>
              <a:rPr lang="it-IT" sz="1400" b="1" dirty="0">
                <a:latin typeface="+mn-lt"/>
                <a:ea typeface="Times New Roman" panose="02020603050405020304" pitchFamily="18" charset="0"/>
                <a:cs typeface="Times New Roman" panose="02020603050405020304" pitchFamily="18" charset="0"/>
              </a:rPr>
              <a:t>3,44949 e 3,54409</a:t>
            </a:r>
            <a:r>
              <a:rPr lang="it-IT" sz="1400" dirty="0">
                <a:latin typeface="+mn-lt"/>
                <a:ea typeface="Times New Roman" panose="02020603050405020304" pitchFamily="18" charset="0"/>
                <a:cs typeface="Times New Roman" panose="02020603050405020304" pitchFamily="18" charset="0"/>
              </a:rPr>
              <a:t>,</a:t>
            </a:r>
            <a:r>
              <a:rPr lang="it-IT" sz="1400" b="1" dirty="0">
                <a:latin typeface="+mn-lt"/>
                <a:ea typeface="Times New Roman" panose="02020603050405020304" pitchFamily="18" charset="0"/>
                <a:cs typeface="Times New Roman" panose="02020603050405020304" pitchFamily="18" charset="0"/>
              </a:rPr>
              <a:t> </a:t>
            </a:r>
            <a:r>
              <a:rPr lang="it-IT" sz="1400" dirty="0">
                <a:latin typeface="+mn-lt"/>
                <a:ea typeface="Times New Roman" panose="02020603050405020304" pitchFamily="18" charset="0"/>
                <a:cs typeface="Times New Roman" panose="02020603050405020304" pitchFamily="18" charset="0"/>
              </a:rPr>
              <a:t>per quasi tutte le condizioni iniziali, la popolazione arriva a oscillare indefinitamente </a:t>
            </a:r>
            <a:r>
              <a:rPr lang="it-IT" sz="1400" b="1" dirty="0">
                <a:latin typeface="+mn-lt"/>
                <a:ea typeface="Times New Roman" panose="02020603050405020304" pitchFamily="18" charset="0"/>
                <a:cs typeface="Times New Roman" panose="02020603050405020304" pitchFamily="18" charset="0"/>
              </a:rPr>
              <a:t>tra quattro valori</a:t>
            </a:r>
            <a:r>
              <a:rPr lang="it-IT" sz="1400" dirty="0">
                <a:latin typeface="+mn-lt"/>
                <a:ea typeface="Times New Roman" panose="02020603050405020304" pitchFamily="18"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457200" algn="l"/>
              </a:tabLst>
            </a:pPr>
            <a:r>
              <a:rPr lang="it-IT" sz="1400" dirty="0">
                <a:latin typeface="+mn-lt"/>
                <a:ea typeface="Times New Roman" panose="02020603050405020304" pitchFamily="18" charset="0"/>
                <a:cs typeface="Times New Roman" panose="02020603050405020304" pitchFamily="18" charset="0"/>
              </a:rPr>
              <a:t>Con r superiore a </a:t>
            </a:r>
            <a:r>
              <a:rPr lang="it-IT" sz="1400" b="1" dirty="0">
                <a:latin typeface="+mn-lt"/>
                <a:ea typeface="Times New Roman" panose="02020603050405020304" pitchFamily="18" charset="0"/>
                <a:cs typeface="Times New Roman" panose="02020603050405020304" pitchFamily="18" charset="0"/>
              </a:rPr>
              <a:t>3,54409</a:t>
            </a:r>
            <a:r>
              <a:rPr lang="it-IT" sz="1400" dirty="0">
                <a:latin typeface="+mn-lt"/>
                <a:ea typeface="Times New Roman" panose="02020603050405020304" pitchFamily="18" charset="0"/>
                <a:cs typeface="Times New Roman" panose="02020603050405020304" pitchFamily="18" charset="0"/>
              </a:rPr>
              <a:t>, la popolazione oscillerà </a:t>
            </a:r>
            <a:r>
              <a:rPr lang="it-IT" sz="1400" b="1" dirty="0">
                <a:latin typeface="+mn-lt"/>
                <a:ea typeface="Times New Roman" panose="02020603050405020304" pitchFamily="18" charset="0"/>
                <a:cs typeface="Times New Roman" panose="02020603050405020304" pitchFamily="18" charset="0"/>
              </a:rPr>
              <a:t>tra 8 valori, poi 16, poi 32, ecc</a:t>
            </a:r>
            <a:r>
              <a:rPr lang="it-IT" sz="1400" dirty="0">
                <a:latin typeface="+mn-lt"/>
                <a:ea typeface="Times New Roman" panose="02020603050405020304" pitchFamily="18" charset="0"/>
                <a:cs typeface="Times New Roman" panose="02020603050405020304" pitchFamily="18" charset="0"/>
              </a:rPr>
              <a:t>. Le lunghezze degli intervalli di parametri che rendono lo stesso numero di oscillazioni di data lunghezza diminuiscono rapidamente. Il rapporto tra le lunghezze di due successivi di questi intervalli di biforcazione si avvicina alla costante di </a:t>
            </a:r>
            <a:r>
              <a:rPr lang="it-IT" sz="1400" dirty="0" err="1">
                <a:latin typeface="+mn-lt"/>
                <a:ea typeface="Times New Roman" panose="02020603050405020304" pitchFamily="18" charset="0"/>
                <a:cs typeface="Times New Roman" panose="02020603050405020304" pitchFamily="18" charset="0"/>
              </a:rPr>
              <a:t>Feigenbaum</a:t>
            </a:r>
            <a:r>
              <a:rPr lang="it-IT" sz="1400" dirty="0">
                <a:latin typeface="+mn-lt"/>
                <a:ea typeface="Times New Roman" panose="02020603050405020304" pitchFamily="18" charset="0"/>
                <a:cs typeface="Times New Roman" panose="02020603050405020304" pitchFamily="18" charset="0"/>
              </a:rPr>
              <a:t> </a:t>
            </a:r>
            <a:r>
              <a:rPr lang="it-IT" sz="1400" b="1" dirty="0">
                <a:latin typeface="+mn-lt"/>
                <a:ea typeface="Times New Roman" panose="02020603050405020304" pitchFamily="18" charset="0"/>
                <a:cs typeface="Times New Roman" panose="02020603050405020304" pitchFamily="18" charset="0"/>
              </a:rPr>
              <a:t>δ = 4,66920</a:t>
            </a:r>
            <a:r>
              <a:rPr lang="it-IT" sz="1400" dirty="0">
                <a:latin typeface="+mn-lt"/>
                <a:ea typeface="Times New Roman" panose="02020603050405020304" pitchFamily="18" charset="0"/>
                <a:cs typeface="Times New Roman" panose="02020603050405020304" pitchFamily="18" charset="0"/>
              </a:rPr>
              <a:t>.... Questo comportamento è un esempio di cascata di biforcazioni con raddoppiamento del periodo.</a:t>
            </a:r>
            <a:endParaRPr lang="it-IT" sz="1200" dirty="0">
              <a:latin typeface="+mn-lt"/>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400" b="1" dirty="0">
                <a:latin typeface="+mn-lt"/>
                <a:ea typeface="Times New Roman" panose="02020603050405020304" pitchFamily="18" charset="0"/>
                <a:cs typeface="Times New Roman" panose="02020603050405020304" pitchFamily="18" charset="0"/>
              </a:rPr>
              <a:t>Con r </a:t>
            </a:r>
            <a:r>
              <a:rPr lang="it-IT" sz="1400" b="1" dirty="0">
                <a:latin typeface="+mn-lt"/>
                <a:ea typeface="Times New Roman" panose="02020603050405020304" pitchFamily="18" charset="0"/>
                <a:cs typeface="Cambria Math" panose="02040503050406030204" pitchFamily="18" charset="0"/>
              </a:rPr>
              <a:t>≃</a:t>
            </a:r>
            <a:r>
              <a:rPr lang="it-IT" sz="1400" b="1" dirty="0">
                <a:latin typeface="+mn-lt"/>
                <a:ea typeface="Times New Roman" panose="02020603050405020304" pitchFamily="18" charset="0"/>
                <a:cs typeface="Times New Roman" panose="02020603050405020304" pitchFamily="18" charset="0"/>
              </a:rPr>
              <a:t> 3,56995 avviene l'insorgenza del </a:t>
            </a:r>
            <a:r>
              <a:rPr lang="it-IT" sz="1400" b="1" i="1" dirty="0">
                <a:latin typeface="+mn-lt"/>
                <a:ea typeface="Times New Roman" panose="02020603050405020304" pitchFamily="18" charset="0"/>
                <a:cs typeface="Times New Roman" panose="02020603050405020304" pitchFamily="18" charset="0"/>
              </a:rPr>
              <a:t>caos</a:t>
            </a:r>
            <a:r>
              <a:rPr lang="it-IT" sz="1400" dirty="0">
                <a:latin typeface="+mn-lt"/>
                <a:ea typeface="Times New Roman" panose="02020603050405020304" pitchFamily="18" charset="0"/>
                <a:cs typeface="Times New Roman" panose="02020603050405020304" pitchFamily="18" charset="0"/>
              </a:rPr>
              <a:t>, che segue la cascata di raddoppiamento del periodo. Minime variazioni del valore iniziale della popolazione daranno risultati anche molto differenti, una caratteristica primaria del caos.</a:t>
            </a:r>
            <a:endParaRPr lang="it-IT" sz="12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882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4213" y="260350"/>
            <a:ext cx="7772400" cy="647700"/>
          </a:xfrm>
        </p:spPr>
        <p:txBody>
          <a:bodyPr/>
          <a:lstStyle/>
          <a:p>
            <a:pPr eaLnBrk="1" hangingPunct="1"/>
            <a:r>
              <a:rPr lang="it-IT" sz="3200" b="1" dirty="0"/>
              <a:t>Esempio 2: Celle di </a:t>
            </a:r>
            <a:r>
              <a:rPr lang="it-IT" sz="3200" b="1" dirty="0" err="1"/>
              <a:t>Benard</a:t>
            </a:r>
            <a:endParaRPr lang="it-IT" sz="3200" b="1" dirty="0"/>
          </a:p>
        </p:txBody>
      </p:sp>
      <p:sp>
        <p:nvSpPr>
          <p:cNvPr id="28675" name="Rectangle 4"/>
          <p:cNvSpPr>
            <a:spLocks noGrp="1" noChangeArrowheads="1"/>
          </p:cNvSpPr>
          <p:nvPr>
            <p:ph type="subTitle" idx="1"/>
          </p:nvPr>
        </p:nvSpPr>
        <p:spPr>
          <a:xfrm>
            <a:off x="395288" y="1268413"/>
            <a:ext cx="8208962" cy="3168650"/>
          </a:xfrm>
        </p:spPr>
        <p:txBody>
          <a:bodyPr/>
          <a:lstStyle/>
          <a:p>
            <a:pPr algn="l" eaLnBrk="1" hangingPunct="1">
              <a:lnSpc>
                <a:spcPct val="114000"/>
              </a:lnSpc>
            </a:pPr>
            <a:r>
              <a:rPr lang="it-IT" sz="2200" dirty="0"/>
              <a:t>Le </a:t>
            </a:r>
            <a:r>
              <a:rPr lang="it-IT" sz="2200" b="1" dirty="0"/>
              <a:t>celle di </a:t>
            </a:r>
            <a:r>
              <a:rPr lang="it-IT" sz="2200" b="1" dirty="0" err="1"/>
              <a:t>Bénard</a:t>
            </a:r>
            <a:r>
              <a:rPr lang="it-IT" sz="2200" dirty="0"/>
              <a:t> (1900) descrivono il moto di un fluido per effetto convettivo quando gli viene fornito calore dal basso.</a:t>
            </a:r>
          </a:p>
          <a:p>
            <a:pPr algn="l" eaLnBrk="1" hangingPunct="1">
              <a:lnSpc>
                <a:spcPct val="114000"/>
              </a:lnSpc>
            </a:pPr>
            <a:r>
              <a:rPr lang="it-IT" sz="2200" dirty="0"/>
              <a:t>L'esperimento effettuato consiste nel riscaldamento dal basso di un sottile strato di liquido in modo tale da osservare i moti convettivi che in esso si generano. Nel sistema considerato si ha una variazione verticale ed uniforme della temperatura che, di conseguenza, diminuisce con l'altezza. </a:t>
            </a:r>
          </a:p>
        </p:txBody>
      </p:sp>
      <p:sp>
        <p:nvSpPr>
          <p:cNvPr id="10" name="Text Box 15"/>
          <p:cNvSpPr txBox="1">
            <a:spLocks noChangeArrowheads="1"/>
          </p:cNvSpPr>
          <p:nvPr/>
        </p:nvSpPr>
        <p:spPr bwMode="auto">
          <a:xfrm>
            <a:off x="6335938" y="4653136"/>
            <a:ext cx="434734" cy="584775"/>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it-IT" sz="3200" b="1" dirty="0">
                <a:ln w="18000">
                  <a:solidFill>
                    <a:srgbClr val="C00000"/>
                  </a:solidFill>
                  <a:prstDash val="solid"/>
                  <a:miter lim="800000"/>
                </a:ln>
                <a:solidFill>
                  <a:srgbClr val="FF0000"/>
                </a:solidFill>
                <a:effectLst>
                  <a:outerShdw blurRad="25500" dist="23000" dir="7020000" algn="tl">
                    <a:srgbClr val="000000">
                      <a:alpha val="50000"/>
                    </a:srgbClr>
                  </a:outerShdw>
                </a:effectLst>
              </a:rPr>
              <a:t>T</a:t>
            </a:r>
            <a:endParaRPr lang="it-IT" sz="3200" b="1" baseline="-25000" dirty="0">
              <a:ln w="18000">
                <a:solidFill>
                  <a:srgbClr val="C00000"/>
                </a:solidFill>
                <a:prstDash val="solid"/>
                <a:miter lim="800000"/>
              </a:ln>
              <a:solidFill>
                <a:srgbClr val="FF0000"/>
              </a:solidFill>
              <a:effectLst>
                <a:outerShdw blurRad="25500" dist="23000" dir="7020000" algn="tl">
                  <a:srgbClr val="000000">
                    <a:alpha val="50000"/>
                  </a:srgbClr>
                </a:outerShdw>
              </a:effectLst>
            </a:endParaRPr>
          </a:p>
        </p:txBody>
      </p:sp>
      <p:sp>
        <p:nvSpPr>
          <p:cNvPr id="2" name="Rettangolo 1"/>
          <p:cNvSpPr/>
          <p:nvPr/>
        </p:nvSpPr>
        <p:spPr>
          <a:xfrm>
            <a:off x="2243138" y="4579938"/>
            <a:ext cx="4024312" cy="72072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4" name="Connettore 1 3"/>
          <p:cNvCxnSpPr/>
          <p:nvPr/>
        </p:nvCxnSpPr>
        <p:spPr>
          <a:xfrm flipH="1">
            <a:off x="2700338" y="5300663"/>
            <a:ext cx="431800" cy="649287"/>
          </a:xfrm>
          <a:prstGeom prst="line">
            <a:avLst/>
          </a:prstGeom>
        </p:spPr>
        <p:style>
          <a:lnRef idx="3">
            <a:schemeClr val="dk1"/>
          </a:lnRef>
          <a:fillRef idx="0">
            <a:schemeClr val="dk1"/>
          </a:fillRef>
          <a:effectRef idx="2">
            <a:schemeClr val="dk1"/>
          </a:effectRef>
          <a:fontRef idx="minor">
            <a:schemeClr val="tx1"/>
          </a:fontRef>
        </p:style>
      </p:cxnSp>
      <p:cxnSp>
        <p:nvCxnSpPr>
          <p:cNvPr id="39" name="Connettore 1 38"/>
          <p:cNvCxnSpPr/>
          <p:nvPr/>
        </p:nvCxnSpPr>
        <p:spPr>
          <a:xfrm>
            <a:off x="5148263" y="5300663"/>
            <a:ext cx="431800" cy="649287"/>
          </a:xfrm>
          <a:prstGeom prst="line">
            <a:avLst/>
          </a:prstGeom>
        </p:spPr>
        <p:style>
          <a:lnRef idx="3">
            <a:schemeClr val="dk1"/>
          </a:lnRef>
          <a:fillRef idx="0">
            <a:schemeClr val="dk1"/>
          </a:fillRef>
          <a:effectRef idx="2">
            <a:schemeClr val="dk1"/>
          </a:effectRef>
          <a:fontRef idx="minor">
            <a:schemeClr val="tx1"/>
          </a:fontRef>
        </p:style>
      </p:cxnSp>
      <p:sp>
        <p:nvSpPr>
          <p:cNvPr id="5" name="CasellaDiTesto 4"/>
          <p:cNvSpPr txBox="1"/>
          <p:nvPr/>
        </p:nvSpPr>
        <p:spPr>
          <a:xfrm>
            <a:off x="3203848" y="5517232"/>
            <a:ext cx="2148345" cy="400110"/>
          </a:xfrm>
          <a:prstGeom prst="rect">
            <a:avLst/>
          </a:prstGeom>
          <a:noFill/>
        </p:spPr>
        <p:txBody>
          <a:bodyPr wrap="none">
            <a:spAutoFit/>
          </a:bodyPr>
          <a:lstStyle/>
          <a:p>
            <a:pPr>
              <a:defRPr/>
            </a:pPr>
            <a:r>
              <a:rPr lang="it-IT" sz="2000" b="1" dirty="0">
                <a:ln>
                  <a:solidFill>
                    <a:srgbClr val="C00000"/>
                  </a:solidFill>
                </a:ln>
                <a:solidFill>
                  <a:srgbClr val="FF0000"/>
                </a:solidFill>
              </a:rPr>
              <a:t>riserva di calore</a:t>
            </a:r>
          </a:p>
        </p:txBody>
      </p:sp>
      <p:cxnSp>
        <p:nvCxnSpPr>
          <p:cNvPr id="5152" name="Connettore 2 5151"/>
          <p:cNvCxnSpPr/>
          <p:nvPr/>
        </p:nvCxnSpPr>
        <p:spPr>
          <a:xfrm flipV="1">
            <a:off x="6804025" y="4652963"/>
            <a:ext cx="0" cy="504825"/>
          </a:xfrm>
          <a:prstGeom prst="straightConnector1">
            <a:avLst/>
          </a:prstGeom>
          <a:ln>
            <a:solidFill>
              <a:srgbClr val="C0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457200" y="130175"/>
            <a:ext cx="8229600" cy="777875"/>
          </a:xfrm>
        </p:spPr>
        <p:txBody>
          <a:bodyPr/>
          <a:lstStyle/>
          <a:p>
            <a:pPr eaLnBrk="1" hangingPunct="1"/>
            <a:r>
              <a:rPr lang="it-IT" sz="3200" b="1" dirty="0"/>
              <a:t>Esempio 2: Celle di </a:t>
            </a:r>
            <a:r>
              <a:rPr lang="it-IT" sz="3200" b="1" dirty="0" err="1"/>
              <a:t>Benard</a:t>
            </a:r>
            <a:endParaRPr lang="it-IT" sz="3200" dirty="0"/>
          </a:p>
        </p:txBody>
      </p:sp>
      <p:sp>
        <p:nvSpPr>
          <p:cNvPr id="29699" name="Rettangolo 6"/>
          <p:cNvSpPr>
            <a:spLocks noChangeArrowheads="1"/>
          </p:cNvSpPr>
          <p:nvPr/>
        </p:nvSpPr>
        <p:spPr bwMode="auto">
          <a:xfrm>
            <a:off x="395288" y="981075"/>
            <a:ext cx="8497887"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4000"/>
              </a:lnSpc>
            </a:pPr>
            <a:r>
              <a:rPr lang="it-IT" sz="2200" dirty="0"/>
              <a:t>Fino a quando la variazione di temperatura è piccola tra l'interno e la superficie si ha unicamente un fenomeno di conduzione senza trasporto di materia. </a:t>
            </a:r>
          </a:p>
          <a:p>
            <a:pPr>
              <a:lnSpc>
                <a:spcPct val="114000"/>
              </a:lnSpc>
            </a:pPr>
            <a:r>
              <a:rPr lang="it-IT" sz="2200" dirty="0"/>
              <a:t>Quando il gradiente supera un certo valore critico ha inizio un meccanismo di convezione che, a condizioni stabili, risulta sorprendente: il moto del fluido si struttura in una serie di cellette, chiamate Celle di </a:t>
            </a:r>
            <a:r>
              <a:rPr lang="it-IT" sz="2200" dirty="0" err="1"/>
              <a:t>Bénard</a:t>
            </a:r>
            <a:r>
              <a:rPr lang="it-IT" sz="2200" dirty="0"/>
              <a:t>: </a:t>
            </a:r>
          </a:p>
          <a:p>
            <a:pPr>
              <a:lnSpc>
                <a:spcPct val="114000"/>
              </a:lnSpc>
            </a:pPr>
            <a:r>
              <a:rPr lang="it-IT" sz="2200" dirty="0">
                <a:solidFill>
                  <a:srgbClr val="FF3300"/>
                </a:solidFill>
              </a:rPr>
              <a:t>il liquido nei pressi di T1 si scalda e diventa più leggero, quindi risale verso T2 dove si raffredda e ridiscende nuovamente.</a:t>
            </a:r>
          </a:p>
        </p:txBody>
      </p:sp>
      <p:grpSp>
        <p:nvGrpSpPr>
          <p:cNvPr id="29700" name="Group 14"/>
          <p:cNvGrpSpPr>
            <a:grpSpLocks/>
          </p:cNvGrpSpPr>
          <p:nvPr/>
        </p:nvGrpSpPr>
        <p:grpSpPr bwMode="auto">
          <a:xfrm>
            <a:off x="2312988" y="4868863"/>
            <a:ext cx="3576637" cy="1379537"/>
            <a:chOff x="431" y="3079"/>
            <a:chExt cx="1727" cy="660"/>
          </a:xfrm>
        </p:grpSpPr>
        <p:sp>
          <p:nvSpPr>
            <p:cNvPr id="29701" name="Text Box 15"/>
            <p:cNvSpPr txBox="1">
              <a:spLocks noChangeArrowheads="1"/>
            </p:cNvSpPr>
            <p:nvPr/>
          </p:nvSpPr>
          <p:spPr bwMode="auto">
            <a:xfrm>
              <a:off x="1960" y="3562"/>
              <a:ext cx="198"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t>T</a:t>
              </a:r>
              <a:r>
                <a:rPr lang="it-IT" b="1" baseline="-25000"/>
                <a:t>1</a:t>
              </a:r>
            </a:p>
          </p:txBody>
        </p:sp>
        <p:sp>
          <p:nvSpPr>
            <p:cNvPr id="29702" name="Text Box 16"/>
            <p:cNvSpPr txBox="1">
              <a:spLocks noChangeArrowheads="1"/>
            </p:cNvSpPr>
            <p:nvPr/>
          </p:nvSpPr>
          <p:spPr bwMode="auto">
            <a:xfrm>
              <a:off x="1943" y="3319"/>
              <a:ext cx="198"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t>T</a:t>
              </a:r>
              <a:r>
                <a:rPr lang="it-IT" b="1" baseline="-25000"/>
                <a:t>2</a:t>
              </a:r>
            </a:p>
          </p:txBody>
        </p:sp>
        <p:grpSp>
          <p:nvGrpSpPr>
            <p:cNvPr id="29703" name="Group 17"/>
            <p:cNvGrpSpPr>
              <a:grpSpLocks/>
            </p:cNvGrpSpPr>
            <p:nvPr/>
          </p:nvGrpSpPr>
          <p:grpSpPr bwMode="auto">
            <a:xfrm>
              <a:off x="431" y="3414"/>
              <a:ext cx="1497" cy="272"/>
              <a:chOff x="340" y="3508"/>
              <a:chExt cx="1497" cy="272"/>
            </a:xfrm>
          </p:grpSpPr>
          <p:sp>
            <p:nvSpPr>
              <p:cNvPr id="29705" name="Line 18"/>
              <p:cNvSpPr>
                <a:spLocks noChangeShapeType="1"/>
              </p:cNvSpPr>
              <p:nvPr/>
            </p:nvSpPr>
            <p:spPr bwMode="auto">
              <a:xfrm>
                <a:off x="340" y="3780"/>
                <a:ext cx="1497"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06" name="Line 19"/>
              <p:cNvSpPr>
                <a:spLocks noChangeShapeType="1"/>
              </p:cNvSpPr>
              <p:nvPr/>
            </p:nvSpPr>
            <p:spPr bwMode="auto">
              <a:xfrm>
                <a:off x="340" y="3508"/>
                <a:ext cx="1497"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29707" name="Group 20"/>
              <p:cNvGrpSpPr>
                <a:grpSpLocks/>
              </p:cNvGrpSpPr>
              <p:nvPr/>
            </p:nvGrpSpPr>
            <p:grpSpPr bwMode="auto">
              <a:xfrm>
                <a:off x="1474" y="3508"/>
                <a:ext cx="272" cy="272"/>
                <a:chOff x="1474" y="3657"/>
                <a:chExt cx="272" cy="272"/>
              </a:xfrm>
            </p:grpSpPr>
            <p:sp>
              <p:nvSpPr>
                <p:cNvPr id="29724" name="Oval 21"/>
                <p:cNvSpPr>
                  <a:spLocks noChangeArrowheads="1"/>
                </p:cNvSpPr>
                <p:nvPr/>
              </p:nvSpPr>
              <p:spPr bwMode="auto">
                <a:xfrm>
                  <a:off x="1474" y="3657"/>
                  <a:ext cx="27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25" name="Line 22"/>
                <p:cNvSpPr>
                  <a:spLocks noChangeShapeType="1"/>
                </p:cNvSpPr>
                <p:nvPr/>
              </p:nvSpPr>
              <p:spPr bwMode="auto">
                <a:xfrm flipV="1">
                  <a:off x="1746" y="3766"/>
                  <a:ext cx="0"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26" name="Line 23"/>
                <p:cNvSpPr>
                  <a:spLocks noChangeShapeType="1"/>
                </p:cNvSpPr>
                <p:nvPr/>
              </p:nvSpPr>
              <p:spPr bwMode="auto">
                <a:xfrm>
                  <a:off x="1477" y="3763"/>
                  <a:ext cx="0"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9708" name="Group 24"/>
              <p:cNvGrpSpPr>
                <a:grpSpLocks/>
              </p:cNvGrpSpPr>
              <p:nvPr/>
            </p:nvGrpSpPr>
            <p:grpSpPr bwMode="auto">
              <a:xfrm rot="10800000" flipV="1">
                <a:off x="1202" y="3508"/>
                <a:ext cx="272" cy="272"/>
                <a:chOff x="1474" y="3657"/>
                <a:chExt cx="272" cy="272"/>
              </a:xfrm>
            </p:grpSpPr>
            <p:sp>
              <p:nvSpPr>
                <p:cNvPr id="29721" name="Oval 25"/>
                <p:cNvSpPr>
                  <a:spLocks noChangeArrowheads="1"/>
                </p:cNvSpPr>
                <p:nvPr/>
              </p:nvSpPr>
              <p:spPr bwMode="auto">
                <a:xfrm>
                  <a:off x="1474" y="3657"/>
                  <a:ext cx="27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22" name="Line 26"/>
                <p:cNvSpPr>
                  <a:spLocks noChangeShapeType="1"/>
                </p:cNvSpPr>
                <p:nvPr/>
              </p:nvSpPr>
              <p:spPr bwMode="auto">
                <a:xfrm flipV="1">
                  <a:off x="1746" y="3766"/>
                  <a:ext cx="0"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23" name="Line 27"/>
                <p:cNvSpPr>
                  <a:spLocks noChangeShapeType="1"/>
                </p:cNvSpPr>
                <p:nvPr/>
              </p:nvSpPr>
              <p:spPr bwMode="auto">
                <a:xfrm>
                  <a:off x="1477" y="3763"/>
                  <a:ext cx="0"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9709" name="Group 28"/>
              <p:cNvGrpSpPr>
                <a:grpSpLocks/>
              </p:cNvGrpSpPr>
              <p:nvPr/>
            </p:nvGrpSpPr>
            <p:grpSpPr bwMode="auto">
              <a:xfrm>
                <a:off x="930" y="3508"/>
                <a:ext cx="272" cy="272"/>
                <a:chOff x="1474" y="3657"/>
                <a:chExt cx="272" cy="272"/>
              </a:xfrm>
            </p:grpSpPr>
            <p:sp>
              <p:nvSpPr>
                <p:cNvPr id="29718" name="Oval 29"/>
                <p:cNvSpPr>
                  <a:spLocks noChangeArrowheads="1"/>
                </p:cNvSpPr>
                <p:nvPr/>
              </p:nvSpPr>
              <p:spPr bwMode="auto">
                <a:xfrm>
                  <a:off x="1474" y="3657"/>
                  <a:ext cx="27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19" name="Line 30"/>
                <p:cNvSpPr>
                  <a:spLocks noChangeShapeType="1"/>
                </p:cNvSpPr>
                <p:nvPr/>
              </p:nvSpPr>
              <p:spPr bwMode="auto">
                <a:xfrm flipV="1">
                  <a:off x="1746" y="3766"/>
                  <a:ext cx="0"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20" name="Line 31"/>
                <p:cNvSpPr>
                  <a:spLocks noChangeShapeType="1"/>
                </p:cNvSpPr>
                <p:nvPr/>
              </p:nvSpPr>
              <p:spPr bwMode="auto">
                <a:xfrm>
                  <a:off x="1477" y="3763"/>
                  <a:ext cx="0"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9710" name="Group 32"/>
              <p:cNvGrpSpPr>
                <a:grpSpLocks/>
              </p:cNvGrpSpPr>
              <p:nvPr/>
            </p:nvGrpSpPr>
            <p:grpSpPr bwMode="auto">
              <a:xfrm rot="10800000" flipV="1">
                <a:off x="663" y="3508"/>
                <a:ext cx="272" cy="272"/>
                <a:chOff x="1474" y="3657"/>
                <a:chExt cx="272" cy="272"/>
              </a:xfrm>
            </p:grpSpPr>
            <p:sp>
              <p:nvSpPr>
                <p:cNvPr id="29715" name="Oval 33"/>
                <p:cNvSpPr>
                  <a:spLocks noChangeArrowheads="1"/>
                </p:cNvSpPr>
                <p:nvPr/>
              </p:nvSpPr>
              <p:spPr bwMode="auto">
                <a:xfrm>
                  <a:off x="1474" y="3657"/>
                  <a:ext cx="27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16" name="Line 34"/>
                <p:cNvSpPr>
                  <a:spLocks noChangeShapeType="1"/>
                </p:cNvSpPr>
                <p:nvPr/>
              </p:nvSpPr>
              <p:spPr bwMode="auto">
                <a:xfrm flipV="1">
                  <a:off x="1746" y="3766"/>
                  <a:ext cx="0"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17" name="Line 35"/>
                <p:cNvSpPr>
                  <a:spLocks noChangeShapeType="1"/>
                </p:cNvSpPr>
                <p:nvPr/>
              </p:nvSpPr>
              <p:spPr bwMode="auto">
                <a:xfrm>
                  <a:off x="1477" y="3763"/>
                  <a:ext cx="0"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9711" name="Group 36"/>
              <p:cNvGrpSpPr>
                <a:grpSpLocks/>
              </p:cNvGrpSpPr>
              <p:nvPr/>
            </p:nvGrpSpPr>
            <p:grpSpPr bwMode="auto">
              <a:xfrm>
                <a:off x="388" y="3508"/>
                <a:ext cx="272" cy="272"/>
                <a:chOff x="1474" y="3657"/>
                <a:chExt cx="272" cy="272"/>
              </a:xfrm>
            </p:grpSpPr>
            <p:sp>
              <p:nvSpPr>
                <p:cNvPr id="29712" name="Oval 37"/>
                <p:cNvSpPr>
                  <a:spLocks noChangeArrowheads="1"/>
                </p:cNvSpPr>
                <p:nvPr/>
              </p:nvSpPr>
              <p:spPr bwMode="auto">
                <a:xfrm>
                  <a:off x="1474" y="3657"/>
                  <a:ext cx="27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713" name="Line 38"/>
                <p:cNvSpPr>
                  <a:spLocks noChangeShapeType="1"/>
                </p:cNvSpPr>
                <p:nvPr/>
              </p:nvSpPr>
              <p:spPr bwMode="auto">
                <a:xfrm flipV="1">
                  <a:off x="1746" y="3766"/>
                  <a:ext cx="0"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9714" name="Line 39"/>
                <p:cNvSpPr>
                  <a:spLocks noChangeShapeType="1"/>
                </p:cNvSpPr>
                <p:nvPr/>
              </p:nvSpPr>
              <p:spPr bwMode="auto">
                <a:xfrm>
                  <a:off x="1477" y="3763"/>
                  <a:ext cx="0"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29704" name="Text Box 40"/>
            <p:cNvSpPr txBox="1">
              <a:spLocks noChangeArrowheads="1"/>
            </p:cNvSpPr>
            <p:nvPr/>
          </p:nvSpPr>
          <p:spPr bwMode="auto">
            <a:xfrm>
              <a:off x="466" y="3079"/>
              <a:ext cx="1570"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b="1"/>
                <a:t>T</a:t>
              </a:r>
              <a:r>
                <a:rPr lang="it-IT" b="1" baseline="-25000"/>
                <a:t>1</a:t>
              </a:r>
              <a:r>
                <a:rPr lang="it-IT" b="1"/>
                <a:t>-T</a:t>
              </a:r>
              <a:r>
                <a:rPr lang="it-IT" b="1" baseline="-25000"/>
                <a:t>2</a:t>
              </a:r>
              <a:r>
                <a:rPr lang="it-IT" b="1"/>
                <a:t> &gt; valore di soglia</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pPr eaLnBrk="1" hangingPunct="1"/>
            <a:r>
              <a:rPr lang="it-IT" sz="3200" b="1" dirty="0"/>
              <a:t>Esempio 2: Celle di </a:t>
            </a:r>
            <a:r>
              <a:rPr lang="it-IT" sz="3200" b="1" dirty="0" err="1"/>
              <a:t>Benard</a:t>
            </a:r>
            <a:endParaRPr lang="it-IT" sz="3200" dirty="0"/>
          </a:p>
        </p:txBody>
      </p:sp>
      <p:pic>
        <p:nvPicPr>
          <p:cNvPr id="30723" name="Picture 6" descr="Tracciati di particelle in celle di Bén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357563"/>
            <a:ext cx="19050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8" descr="Celle di Bénard alla superficie di un liqu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538" y="3644900"/>
            <a:ext cx="3128962"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38"/>
          <p:cNvSpPr>
            <a:spLocks noChangeArrowheads="1"/>
          </p:cNvSpPr>
          <p:nvPr/>
        </p:nvSpPr>
        <p:spPr bwMode="auto">
          <a:xfrm>
            <a:off x="395288" y="1766888"/>
            <a:ext cx="8640762"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4000"/>
              </a:lnSpc>
              <a:spcBef>
                <a:spcPct val="20000"/>
              </a:spcBef>
            </a:pPr>
            <a:r>
              <a:rPr lang="it-IT" sz="2400"/>
              <a:t>Queste celle rappresentano uno degli esempi più studiati di struttura dissipativa. </a:t>
            </a:r>
          </a:p>
          <a:p>
            <a:pPr>
              <a:lnSpc>
                <a:spcPct val="114000"/>
              </a:lnSpc>
              <a:spcBef>
                <a:spcPct val="20000"/>
              </a:spcBef>
            </a:pPr>
            <a:r>
              <a:rPr lang="it-IT" sz="2400"/>
              <a:t>Sulla superficie si struttura un mosaico a forma esagonale.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457200" y="131763"/>
            <a:ext cx="8229600" cy="776287"/>
          </a:xfrm>
        </p:spPr>
        <p:txBody>
          <a:bodyPr/>
          <a:lstStyle/>
          <a:p>
            <a:pPr eaLnBrk="1" hangingPunct="1"/>
            <a:r>
              <a:rPr lang="it-IT" sz="3200" b="1" dirty="0"/>
              <a:t>Celle di </a:t>
            </a:r>
            <a:r>
              <a:rPr lang="it-IT" sz="3200" b="1" dirty="0" err="1"/>
              <a:t>Benard</a:t>
            </a:r>
            <a:r>
              <a:rPr lang="it-IT" sz="3200" b="1" dirty="0"/>
              <a:t>: equazioni</a:t>
            </a:r>
          </a:p>
        </p:txBody>
      </p:sp>
      <p:sp>
        <p:nvSpPr>
          <p:cNvPr id="31747" name="Text Box 5"/>
          <p:cNvSpPr txBox="1">
            <a:spLocks noChangeArrowheads="1"/>
          </p:cNvSpPr>
          <p:nvPr/>
        </p:nvSpPr>
        <p:spPr bwMode="auto">
          <a:xfrm>
            <a:off x="827088" y="1117600"/>
            <a:ext cx="79359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Parametro d’ordine = x = modulo della velocità del fluido nel punto P</a:t>
            </a:r>
          </a:p>
        </p:txBody>
      </p:sp>
      <p:graphicFrame>
        <p:nvGraphicFramePr>
          <p:cNvPr id="31748" name="Object 6"/>
          <p:cNvGraphicFramePr>
            <a:graphicFrameLocks noGrp="1" noChangeAspect="1"/>
          </p:cNvGraphicFramePr>
          <p:nvPr>
            <p:ph idx="1"/>
          </p:nvPr>
        </p:nvGraphicFramePr>
        <p:xfrm>
          <a:off x="971550" y="2419350"/>
          <a:ext cx="3168650" cy="1800225"/>
        </p:xfrm>
        <a:graphic>
          <a:graphicData uri="http://schemas.openxmlformats.org/presentationml/2006/ole">
            <mc:AlternateContent xmlns:mc="http://schemas.openxmlformats.org/markup-compatibility/2006">
              <mc:Choice xmlns:v="urn:schemas-microsoft-com:vml" Requires="v">
                <p:oleObj spid="_x0000_s31898" name="Equation" r:id="rId3" imgW="1117115" imgH="634725" progId="Equation.DSMT4">
                  <p:embed/>
                </p:oleObj>
              </mc:Choice>
              <mc:Fallback>
                <p:oleObj name="Equation" r:id="rId3" imgW="1117115" imgH="634725"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419350"/>
                        <a:ext cx="3168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9" name="Text Box 8"/>
          <p:cNvSpPr txBox="1">
            <a:spLocks noChangeArrowheads="1"/>
          </p:cNvSpPr>
          <p:nvPr/>
        </p:nvSpPr>
        <p:spPr bwMode="auto">
          <a:xfrm>
            <a:off x="323850" y="4868863"/>
            <a:ext cx="5256213"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A, B, Ac parametri positivi;</a:t>
            </a:r>
          </a:p>
          <a:p>
            <a:pPr eaLnBrk="1" hangingPunct="1"/>
            <a:r>
              <a:rPr lang="it-IT"/>
              <a:t>A proporzionale a T</a:t>
            </a:r>
            <a:r>
              <a:rPr lang="it-IT" baseline="-25000"/>
              <a:t>1</a:t>
            </a:r>
            <a:r>
              <a:rPr lang="it-IT"/>
              <a:t>-T</a:t>
            </a:r>
            <a:r>
              <a:rPr lang="it-IT" baseline="-25000"/>
              <a:t>2</a:t>
            </a:r>
            <a:r>
              <a:rPr lang="it-IT"/>
              <a:t> </a:t>
            </a:r>
            <a:r>
              <a:rPr lang="it-IT">
                <a:sym typeface="Wingdings" pitchFamily="2" charset="2"/>
              </a:rPr>
              <a:t> parametro di controllo</a:t>
            </a:r>
          </a:p>
          <a:p>
            <a:pPr eaLnBrk="1" hangingPunct="1"/>
            <a:r>
              <a:rPr lang="it-IT">
                <a:sym typeface="Wingdings" pitchFamily="2" charset="2"/>
              </a:rPr>
              <a:t>A</a:t>
            </a:r>
            <a:r>
              <a:rPr lang="it-IT" baseline="-25000">
                <a:sym typeface="Wingdings" pitchFamily="2" charset="2"/>
              </a:rPr>
              <a:t>c</a:t>
            </a:r>
            <a:r>
              <a:rPr lang="it-IT">
                <a:sym typeface="Wingdings" pitchFamily="2" charset="2"/>
              </a:rPr>
              <a:t> e B dipendenti da fluido e geometria sistema</a:t>
            </a:r>
            <a:endParaRPr lang="it-IT"/>
          </a:p>
          <a:p>
            <a:pPr eaLnBrk="1" hangingPunct="1"/>
            <a:r>
              <a:rPr lang="it-IT"/>
              <a:t>x può essere positivo o negativo </a:t>
            </a:r>
          </a:p>
          <a:p>
            <a:pPr eaLnBrk="1" hangingPunct="1"/>
            <a:r>
              <a:rPr lang="it-IT"/>
              <a:t>(cambia il verso del moto)</a:t>
            </a:r>
          </a:p>
        </p:txBody>
      </p:sp>
      <p:sp>
        <p:nvSpPr>
          <p:cNvPr id="31750" name="Text Box 9"/>
          <p:cNvSpPr txBox="1">
            <a:spLocks noChangeArrowheads="1"/>
          </p:cNvSpPr>
          <p:nvPr/>
        </p:nvSpPr>
        <p:spPr bwMode="auto">
          <a:xfrm>
            <a:off x="5292725" y="177165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Punti di equilibrio:</a:t>
            </a:r>
          </a:p>
        </p:txBody>
      </p:sp>
      <p:graphicFrame>
        <p:nvGraphicFramePr>
          <p:cNvPr id="31751" name="Object 10"/>
          <p:cNvGraphicFramePr>
            <a:graphicFrameLocks noChangeAspect="1"/>
          </p:cNvGraphicFramePr>
          <p:nvPr/>
        </p:nvGraphicFramePr>
        <p:xfrm>
          <a:off x="5292725" y="2444750"/>
          <a:ext cx="2435225" cy="1584325"/>
        </p:xfrm>
        <a:graphic>
          <a:graphicData uri="http://schemas.openxmlformats.org/presentationml/2006/ole">
            <mc:AlternateContent xmlns:mc="http://schemas.openxmlformats.org/markup-compatibility/2006">
              <mc:Choice xmlns:v="urn:schemas-microsoft-com:vml" Requires="v">
                <p:oleObj spid="_x0000_s31899" name="Equation" r:id="rId5" imgW="837836" imgH="545863" progId="Equation.DSMT4">
                  <p:embed/>
                </p:oleObj>
              </mc:Choice>
              <mc:Fallback>
                <p:oleObj name="Equation" r:id="rId5" imgW="837836" imgH="545863"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2444750"/>
                        <a:ext cx="2435225"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2" name="Text Box 11"/>
          <p:cNvSpPr txBox="1">
            <a:spLocks noChangeArrowheads="1"/>
          </p:cNvSpPr>
          <p:nvPr/>
        </p:nvSpPr>
        <p:spPr bwMode="auto">
          <a:xfrm>
            <a:off x="971550" y="1771650"/>
            <a:ext cx="273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Equazioni:</a:t>
            </a:r>
          </a:p>
        </p:txBody>
      </p:sp>
      <p:sp>
        <p:nvSpPr>
          <p:cNvPr id="31753" name="Rectangle 12"/>
          <p:cNvSpPr>
            <a:spLocks noChangeArrowheads="1"/>
          </p:cNvSpPr>
          <p:nvPr/>
        </p:nvSpPr>
        <p:spPr bwMode="auto">
          <a:xfrm>
            <a:off x="900113" y="1700213"/>
            <a:ext cx="3384550" cy="2663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54" name="Rectangle 13"/>
          <p:cNvSpPr>
            <a:spLocks noChangeArrowheads="1"/>
          </p:cNvSpPr>
          <p:nvPr/>
        </p:nvSpPr>
        <p:spPr bwMode="auto">
          <a:xfrm>
            <a:off x="5219700" y="1700213"/>
            <a:ext cx="2665413" cy="26638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31755" name="Group 14"/>
          <p:cNvGrpSpPr>
            <a:grpSpLocks/>
          </p:cNvGrpSpPr>
          <p:nvPr/>
        </p:nvGrpSpPr>
        <p:grpSpPr bwMode="auto">
          <a:xfrm>
            <a:off x="5867400" y="4797425"/>
            <a:ext cx="2835275" cy="1368425"/>
            <a:chOff x="431" y="2931"/>
            <a:chExt cx="1786" cy="862"/>
          </a:xfrm>
        </p:grpSpPr>
        <p:sp>
          <p:nvSpPr>
            <p:cNvPr id="31756" name="Text Box 15"/>
            <p:cNvSpPr txBox="1">
              <a:spLocks noChangeArrowheads="1"/>
            </p:cNvSpPr>
            <p:nvPr/>
          </p:nvSpPr>
          <p:spPr bwMode="auto">
            <a:xfrm>
              <a:off x="1960" y="3562"/>
              <a:ext cx="2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T</a:t>
              </a:r>
              <a:r>
                <a:rPr lang="it-IT" baseline="-25000"/>
                <a:t>1</a:t>
              </a:r>
            </a:p>
          </p:txBody>
        </p:sp>
        <p:sp>
          <p:nvSpPr>
            <p:cNvPr id="31757" name="Text Box 16"/>
            <p:cNvSpPr txBox="1">
              <a:spLocks noChangeArrowheads="1"/>
            </p:cNvSpPr>
            <p:nvPr/>
          </p:nvSpPr>
          <p:spPr bwMode="auto">
            <a:xfrm>
              <a:off x="1943" y="3319"/>
              <a:ext cx="2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T</a:t>
              </a:r>
              <a:r>
                <a:rPr lang="it-IT" baseline="-25000"/>
                <a:t>2</a:t>
              </a:r>
            </a:p>
          </p:txBody>
        </p:sp>
        <p:grpSp>
          <p:nvGrpSpPr>
            <p:cNvPr id="31758" name="Group 17"/>
            <p:cNvGrpSpPr>
              <a:grpSpLocks/>
            </p:cNvGrpSpPr>
            <p:nvPr/>
          </p:nvGrpSpPr>
          <p:grpSpPr bwMode="auto">
            <a:xfrm>
              <a:off x="431" y="3414"/>
              <a:ext cx="1497" cy="272"/>
              <a:chOff x="340" y="3508"/>
              <a:chExt cx="1497" cy="272"/>
            </a:xfrm>
          </p:grpSpPr>
          <p:sp>
            <p:nvSpPr>
              <p:cNvPr id="31760" name="Line 18"/>
              <p:cNvSpPr>
                <a:spLocks noChangeShapeType="1"/>
              </p:cNvSpPr>
              <p:nvPr/>
            </p:nvSpPr>
            <p:spPr bwMode="auto">
              <a:xfrm>
                <a:off x="340" y="3780"/>
                <a:ext cx="1497"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61" name="Line 19"/>
              <p:cNvSpPr>
                <a:spLocks noChangeShapeType="1"/>
              </p:cNvSpPr>
              <p:nvPr/>
            </p:nvSpPr>
            <p:spPr bwMode="auto">
              <a:xfrm>
                <a:off x="340" y="3508"/>
                <a:ext cx="1497"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31762" name="Group 20"/>
              <p:cNvGrpSpPr>
                <a:grpSpLocks/>
              </p:cNvGrpSpPr>
              <p:nvPr/>
            </p:nvGrpSpPr>
            <p:grpSpPr bwMode="auto">
              <a:xfrm>
                <a:off x="1474" y="3508"/>
                <a:ext cx="272" cy="272"/>
                <a:chOff x="1474" y="3657"/>
                <a:chExt cx="272" cy="272"/>
              </a:xfrm>
            </p:grpSpPr>
            <p:sp>
              <p:nvSpPr>
                <p:cNvPr id="31779" name="Oval 21"/>
                <p:cNvSpPr>
                  <a:spLocks noChangeArrowheads="1"/>
                </p:cNvSpPr>
                <p:nvPr/>
              </p:nvSpPr>
              <p:spPr bwMode="auto">
                <a:xfrm>
                  <a:off x="1474" y="3657"/>
                  <a:ext cx="27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80" name="Line 22"/>
                <p:cNvSpPr>
                  <a:spLocks noChangeShapeType="1"/>
                </p:cNvSpPr>
                <p:nvPr/>
              </p:nvSpPr>
              <p:spPr bwMode="auto">
                <a:xfrm flipV="1">
                  <a:off x="1746" y="3766"/>
                  <a:ext cx="0"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81" name="Line 23"/>
                <p:cNvSpPr>
                  <a:spLocks noChangeShapeType="1"/>
                </p:cNvSpPr>
                <p:nvPr/>
              </p:nvSpPr>
              <p:spPr bwMode="auto">
                <a:xfrm>
                  <a:off x="1477" y="3763"/>
                  <a:ext cx="0"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31763" name="Group 24"/>
              <p:cNvGrpSpPr>
                <a:grpSpLocks/>
              </p:cNvGrpSpPr>
              <p:nvPr/>
            </p:nvGrpSpPr>
            <p:grpSpPr bwMode="auto">
              <a:xfrm rot="10800000" flipV="1">
                <a:off x="1202" y="3508"/>
                <a:ext cx="272" cy="272"/>
                <a:chOff x="1474" y="3657"/>
                <a:chExt cx="272" cy="272"/>
              </a:xfrm>
            </p:grpSpPr>
            <p:sp>
              <p:nvSpPr>
                <p:cNvPr id="31776" name="Oval 25"/>
                <p:cNvSpPr>
                  <a:spLocks noChangeArrowheads="1"/>
                </p:cNvSpPr>
                <p:nvPr/>
              </p:nvSpPr>
              <p:spPr bwMode="auto">
                <a:xfrm>
                  <a:off x="1474" y="3657"/>
                  <a:ext cx="27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77" name="Line 26"/>
                <p:cNvSpPr>
                  <a:spLocks noChangeShapeType="1"/>
                </p:cNvSpPr>
                <p:nvPr/>
              </p:nvSpPr>
              <p:spPr bwMode="auto">
                <a:xfrm flipV="1">
                  <a:off x="1746" y="3766"/>
                  <a:ext cx="0"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78" name="Line 27"/>
                <p:cNvSpPr>
                  <a:spLocks noChangeShapeType="1"/>
                </p:cNvSpPr>
                <p:nvPr/>
              </p:nvSpPr>
              <p:spPr bwMode="auto">
                <a:xfrm>
                  <a:off x="1477" y="3763"/>
                  <a:ext cx="0"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31764" name="Group 28"/>
              <p:cNvGrpSpPr>
                <a:grpSpLocks/>
              </p:cNvGrpSpPr>
              <p:nvPr/>
            </p:nvGrpSpPr>
            <p:grpSpPr bwMode="auto">
              <a:xfrm>
                <a:off x="930" y="3508"/>
                <a:ext cx="272" cy="272"/>
                <a:chOff x="1474" y="3657"/>
                <a:chExt cx="272" cy="272"/>
              </a:xfrm>
            </p:grpSpPr>
            <p:sp>
              <p:nvSpPr>
                <p:cNvPr id="31773" name="Oval 29"/>
                <p:cNvSpPr>
                  <a:spLocks noChangeArrowheads="1"/>
                </p:cNvSpPr>
                <p:nvPr/>
              </p:nvSpPr>
              <p:spPr bwMode="auto">
                <a:xfrm>
                  <a:off x="1474" y="3657"/>
                  <a:ext cx="27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74" name="Line 30"/>
                <p:cNvSpPr>
                  <a:spLocks noChangeShapeType="1"/>
                </p:cNvSpPr>
                <p:nvPr/>
              </p:nvSpPr>
              <p:spPr bwMode="auto">
                <a:xfrm flipV="1">
                  <a:off x="1746" y="3766"/>
                  <a:ext cx="0"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75" name="Line 31"/>
                <p:cNvSpPr>
                  <a:spLocks noChangeShapeType="1"/>
                </p:cNvSpPr>
                <p:nvPr/>
              </p:nvSpPr>
              <p:spPr bwMode="auto">
                <a:xfrm>
                  <a:off x="1477" y="3763"/>
                  <a:ext cx="0"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31765" name="Group 32"/>
              <p:cNvGrpSpPr>
                <a:grpSpLocks/>
              </p:cNvGrpSpPr>
              <p:nvPr/>
            </p:nvGrpSpPr>
            <p:grpSpPr bwMode="auto">
              <a:xfrm rot="10800000" flipV="1">
                <a:off x="663" y="3508"/>
                <a:ext cx="272" cy="272"/>
                <a:chOff x="1474" y="3657"/>
                <a:chExt cx="272" cy="272"/>
              </a:xfrm>
            </p:grpSpPr>
            <p:sp>
              <p:nvSpPr>
                <p:cNvPr id="31770" name="Oval 33"/>
                <p:cNvSpPr>
                  <a:spLocks noChangeArrowheads="1"/>
                </p:cNvSpPr>
                <p:nvPr/>
              </p:nvSpPr>
              <p:spPr bwMode="auto">
                <a:xfrm>
                  <a:off x="1474" y="3657"/>
                  <a:ext cx="27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71" name="Line 34"/>
                <p:cNvSpPr>
                  <a:spLocks noChangeShapeType="1"/>
                </p:cNvSpPr>
                <p:nvPr/>
              </p:nvSpPr>
              <p:spPr bwMode="auto">
                <a:xfrm flipV="1">
                  <a:off x="1746" y="3766"/>
                  <a:ext cx="0"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72" name="Line 35"/>
                <p:cNvSpPr>
                  <a:spLocks noChangeShapeType="1"/>
                </p:cNvSpPr>
                <p:nvPr/>
              </p:nvSpPr>
              <p:spPr bwMode="auto">
                <a:xfrm>
                  <a:off x="1477" y="3763"/>
                  <a:ext cx="0"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31766" name="Group 36"/>
              <p:cNvGrpSpPr>
                <a:grpSpLocks/>
              </p:cNvGrpSpPr>
              <p:nvPr/>
            </p:nvGrpSpPr>
            <p:grpSpPr bwMode="auto">
              <a:xfrm>
                <a:off x="388" y="3508"/>
                <a:ext cx="272" cy="272"/>
                <a:chOff x="1474" y="3657"/>
                <a:chExt cx="272" cy="272"/>
              </a:xfrm>
            </p:grpSpPr>
            <p:sp>
              <p:nvSpPr>
                <p:cNvPr id="31767" name="Oval 37"/>
                <p:cNvSpPr>
                  <a:spLocks noChangeArrowheads="1"/>
                </p:cNvSpPr>
                <p:nvPr/>
              </p:nvSpPr>
              <p:spPr bwMode="auto">
                <a:xfrm>
                  <a:off x="1474" y="3657"/>
                  <a:ext cx="272" cy="27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768" name="Line 38"/>
                <p:cNvSpPr>
                  <a:spLocks noChangeShapeType="1"/>
                </p:cNvSpPr>
                <p:nvPr/>
              </p:nvSpPr>
              <p:spPr bwMode="auto">
                <a:xfrm flipV="1">
                  <a:off x="1746" y="3766"/>
                  <a:ext cx="0" cy="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1769" name="Line 39"/>
                <p:cNvSpPr>
                  <a:spLocks noChangeShapeType="1"/>
                </p:cNvSpPr>
                <p:nvPr/>
              </p:nvSpPr>
              <p:spPr bwMode="auto">
                <a:xfrm>
                  <a:off x="1477" y="3763"/>
                  <a:ext cx="0" cy="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31759" name="Text Box 40"/>
            <p:cNvSpPr txBox="1">
              <a:spLocks noChangeArrowheads="1"/>
            </p:cNvSpPr>
            <p:nvPr/>
          </p:nvSpPr>
          <p:spPr bwMode="auto">
            <a:xfrm>
              <a:off x="554" y="2931"/>
              <a:ext cx="157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T</a:t>
              </a:r>
              <a:r>
                <a:rPr lang="it-IT" baseline="-25000"/>
                <a:t>1</a:t>
              </a:r>
              <a:r>
                <a:rPr lang="it-IT"/>
                <a:t>-T</a:t>
              </a:r>
              <a:r>
                <a:rPr lang="it-IT" baseline="-25000"/>
                <a:t>2</a:t>
              </a:r>
              <a:r>
                <a:rPr lang="it-IT"/>
                <a:t> &gt; valore di soglia</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it-IT" sz="3200" b="1" dirty="0" err="1"/>
              <a:t>Benard</a:t>
            </a:r>
            <a:r>
              <a:rPr lang="it-IT" sz="3200" b="1" dirty="0"/>
              <a:t> esempio 1 (A&lt;</a:t>
            </a:r>
            <a:r>
              <a:rPr lang="it-IT" sz="3200" b="1" dirty="0" err="1"/>
              <a:t>Ac</a:t>
            </a:r>
            <a:r>
              <a:rPr lang="it-IT" sz="3200" b="1" dirty="0"/>
              <a:t>)</a:t>
            </a:r>
          </a:p>
        </p:txBody>
      </p:sp>
      <p:sp>
        <p:nvSpPr>
          <p:cNvPr id="32771" name="Text Box 4"/>
          <p:cNvSpPr txBox="1">
            <a:spLocks noChangeArrowheads="1"/>
          </p:cNvSpPr>
          <p:nvPr/>
        </p:nvSpPr>
        <p:spPr bwMode="auto">
          <a:xfrm>
            <a:off x="879475" y="1550988"/>
            <a:ext cx="6492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x</a:t>
            </a:r>
            <a:r>
              <a:rPr lang="it-IT" baseline="-25000"/>
              <a:t>0</a:t>
            </a:r>
            <a:r>
              <a:rPr lang="it-IT" sz="2000"/>
              <a:t> =1, B = 1,</a:t>
            </a:r>
            <a:r>
              <a:rPr lang="it-IT"/>
              <a:t> </a:t>
            </a:r>
            <a:r>
              <a:rPr lang="it-IT" sz="2000"/>
              <a:t>A</a:t>
            </a:r>
            <a:r>
              <a:rPr lang="it-IT" sz="2000" baseline="-25000"/>
              <a:t>c</a:t>
            </a:r>
            <a:r>
              <a:rPr lang="it-IT" sz="2000"/>
              <a:t> = 1, A = 0.5 (A&lt;A</a:t>
            </a:r>
            <a:r>
              <a:rPr lang="it-IT" sz="2000" baseline="-25000"/>
              <a:t>c</a:t>
            </a:r>
            <a:r>
              <a:rPr lang="it-IT" sz="2000"/>
              <a:t>) </a:t>
            </a:r>
            <a:r>
              <a:rPr lang="it-IT" sz="2000">
                <a:sym typeface="Wingdings" pitchFamily="2" charset="2"/>
              </a:rPr>
              <a:t> un pto di eq., x=0</a:t>
            </a:r>
          </a:p>
        </p:txBody>
      </p:sp>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r="7474"/>
          <a:stretch>
            <a:fillRect/>
          </a:stretch>
        </p:blipFill>
        <p:spPr bwMode="auto">
          <a:xfrm>
            <a:off x="-6350" y="2349500"/>
            <a:ext cx="4433888"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7"/>
          <p:cNvPicPr>
            <a:picLocks noChangeAspect="1" noChangeArrowheads="1"/>
          </p:cNvPicPr>
          <p:nvPr/>
        </p:nvPicPr>
        <p:blipFill>
          <a:blip r:embed="rId4">
            <a:extLst>
              <a:ext uri="{28A0092B-C50C-407E-A947-70E740481C1C}">
                <a14:useLocalDpi xmlns:a14="http://schemas.microsoft.com/office/drawing/2010/main" val="0"/>
              </a:ext>
            </a:extLst>
          </a:blip>
          <a:srcRect r="7942"/>
          <a:stretch>
            <a:fillRect/>
          </a:stretch>
        </p:blipFill>
        <p:spPr bwMode="auto">
          <a:xfrm>
            <a:off x="4508500" y="2349500"/>
            <a:ext cx="4456113" cy="359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Text Box 8"/>
          <p:cNvSpPr txBox="1">
            <a:spLocks noChangeArrowheads="1"/>
          </p:cNvSpPr>
          <p:nvPr/>
        </p:nvSpPr>
        <p:spPr bwMode="auto">
          <a:xfrm>
            <a:off x="2274888" y="6092825"/>
            <a:ext cx="43132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cs typeface="Arial" charset="0"/>
              </a:rPr>
              <a:t>Δ</a:t>
            </a:r>
            <a:r>
              <a:rPr lang="it-IT"/>
              <a:t>T &lt; valore di soglia </a:t>
            </a:r>
            <a:r>
              <a:rPr lang="it-IT">
                <a:sym typeface="Wingdings" pitchFamily="2" charset="2"/>
              </a:rPr>
              <a:t> liquido immobile!</a:t>
            </a:r>
            <a:endParaRPr lang="it-IT"/>
          </a:p>
        </p:txBody>
      </p:sp>
      <p:sp>
        <p:nvSpPr>
          <p:cNvPr id="32775" name="Line 9"/>
          <p:cNvSpPr>
            <a:spLocks noChangeShapeType="1"/>
          </p:cNvSpPr>
          <p:nvPr/>
        </p:nvSpPr>
        <p:spPr bwMode="auto">
          <a:xfrm>
            <a:off x="6732588" y="4437063"/>
            <a:ext cx="21590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776" name="Text Box 10"/>
          <p:cNvSpPr txBox="1">
            <a:spLocks noChangeArrowheads="1"/>
          </p:cNvSpPr>
          <p:nvPr/>
        </p:nvSpPr>
        <p:spPr bwMode="auto">
          <a:xfrm>
            <a:off x="5795963" y="3860800"/>
            <a:ext cx="22796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600"/>
              <a:t>x=0 punto di eq. stabile</a:t>
            </a:r>
          </a:p>
        </p:txBody>
      </p:sp>
      <p:graphicFrame>
        <p:nvGraphicFramePr>
          <p:cNvPr id="32777" name="Oggetto 1"/>
          <p:cNvGraphicFramePr>
            <a:graphicFrameLocks noChangeAspect="1"/>
          </p:cNvGraphicFramePr>
          <p:nvPr/>
        </p:nvGraphicFramePr>
        <p:xfrm>
          <a:off x="1547813" y="3068638"/>
          <a:ext cx="2435225" cy="1584325"/>
        </p:xfrm>
        <a:graphic>
          <a:graphicData uri="http://schemas.openxmlformats.org/presentationml/2006/ole">
            <mc:AlternateContent xmlns:mc="http://schemas.openxmlformats.org/markup-compatibility/2006">
              <mc:Choice xmlns:v="urn:schemas-microsoft-com:vml" Requires="v">
                <p:oleObj spid="_x0000_s32836" name="Equation" r:id="rId5" imgW="837836" imgH="545863" progId="Equation.DSMT4">
                  <p:embed/>
                </p:oleObj>
              </mc:Choice>
              <mc:Fallback>
                <p:oleObj name="Equation" r:id="rId5" imgW="837836" imgH="545863" progId="Equation.DSMT4">
                  <p:embed/>
                  <p:pic>
                    <p:nvPicPr>
                      <p:cNvPr id="0" name="Oggetto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3068638"/>
                        <a:ext cx="2435225"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Rectangle 7"/>
          <p:cNvSpPr>
            <a:spLocks noChangeArrowheads="1"/>
          </p:cNvSpPr>
          <p:nvPr/>
        </p:nvSpPr>
        <p:spPr bwMode="auto">
          <a:xfrm>
            <a:off x="539552" y="1196752"/>
            <a:ext cx="6912942"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150000"/>
              </a:lnSpc>
              <a:buFont typeface="Wingdings" pitchFamily="2" charset="2"/>
              <a:buChar char="q"/>
              <a:defRPr/>
            </a:pPr>
            <a:r>
              <a:rPr lang="it-IT" dirty="0"/>
              <a:t>Cervello:</a:t>
            </a:r>
          </a:p>
          <a:p>
            <a:pPr>
              <a:lnSpc>
                <a:spcPct val="150000"/>
              </a:lnSpc>
              <a:defRPr/>
            </a:pPr>
            <a:r>
              <a:rPr lang="it-IT" dirty="0"/>
              <a:t>	• 10</a:t>
            </a:r>
            <a:r>
              <a:rPr lang="it-IT" baseline="30000" dirty="0"/>
              <a:t>11</a:t>
            </a:r>
            <a:r>
              <a:rPr lang="it-IT" dirty="0"/>
              <a:t> – 10</a:t>
            </a:r>
            <a:r>
              <a:rPr lang="it-IT" baseline="30000" dirty="0"/>
              <a:t>12</a:t>
            </a:r>
            <a:r>
              <a:rPr lang="it-IT" dirty="0"/>
              <a:t> neuroni (100-1.000 Miliardi)</a:t>
            </a:r>
          </a:p>
          <a:p>
            <a:pPr>
              <a:lnSpc>
                <a:spcPct val="150000"/>
              </a:lnSpc>
              <a:defRPr/>
            </a:pPr>
            <a:r>
              <a:rPr lang="it-IT" dirty="0"/>
              <a:t> 	• Il numero di connessioni è 10</a:t>
            </a:r>
            <a:r>
              <a:rPr lang="it-IT" baseline="30000" dirty="0"/>
              <a:t>12</a:t>
            </a:r>
            <a:r>
              <a:rPr lang="it-IT" dirty="0"/>
              <a:t> – 10</a:t>
            </a:r>
            <a:r>
              <a:rPr lang="it-IT" baseline="30000" dirty="0"/>
              <a:t>13</a:t>
            </a:r>
          </a:p>
          <a:p>
            <a:pPr marL="342900" indent="-342900">
              <a:lnSpc>
                <a:spcPct val="150000"/>
              </a:lnSpc>
              <a:buFont typeface="Wingdings" pitchFamily="2" charset="2"/>
              <a:buChar char="q"/>
              <a:defRPr/>
            </a:pPr>
            <a:r>
              <a:rPr lang="it-IT" dirty="0"/>
              <a:t>Il sistema nervoso, Le cellule, i tessuti</a:t>
            </a:r>
          </a:p>
          <a:p>
            <a:pPr marL="342900" indent="-342900">
              <a:lnSpc>
                <a:spcPct val="150000"/>
              </a:lnSpc>
              <a:buFont typeface="Wingdings" pitchFamily="2" charset="2"/>
              <a:buChar char="q"/>
              <a:defRPr/>
            </a:pPr>
            <a:r>
              <a:rPr lang="it-IT" dirty="0"/>
              <a:t>Mondo: 10</a:t>
            </a:r>
            <a:r>
              <a:rPr lang="it-IT" baseline="30000" dirty="0"/>
              <a:t>10</a:t>
            </a:r>
            <a:r>
              <a:rPr lang="it-IT" dirty="0"/>
              <a:t> persone (10 Miliardi)</a:t>
            </a:r>
          </a:p>
          <a:p>
            <a:pPr marL="342900" indent="-342900">
              <a:lnSpc>
                <a:spcPct val="150000"/>
              </a:lnSpc>
              <a:buFont typeface="Wingdings" pitchFamily="2" charset="2"/>
              <a:buChar char="q"/>
              <a:defRPr/>
            </a:pPr>
            <a:r>
              <a:rPr lang="it-IT" dirty="0"/>
              <a:t>Una foresta, I terremoti, Il clima</a:t>
            </a:r>
          </a:p>
          <a:p>
            <a:pPr marL="342900" indent="-342900">
              <a:lnSpc>
                <a:spcPct val="150000"/>
              </a:lnSpc>
              <a:buFont typeface="Wingdings" pitchFamily="2" charset="2"/>
              <a:buChar char="q"/>
              <a:defRPr/>
            </a:pPr>
            <a:r>
              <a:rPr lang="it-IT" dirty="0"/>
              <a:t>Economia: aziende, nazioni, mondo</a:t>
            </a:r>
          </a:p>
          <a:p>
            <a:pPr marL="342900" indent="-342900">
              <a:lnSpc>
                <a:spcPct val="150000"/>
              </a:lnSpc>
              <a:buFont typeface="Wingdings" pitchFamily="2" charset="2"/>
              <a:buChar char="q"/>
              <a:defRPr/>
            </a:pPr>
            <a:r>
              <a:rPr lang="it-IT" dirty="0"/>
              <a:t>Linguistica: Linguaggi</a:t>
            </a:r>
          </a:p>
          <a:p>
            <a:pPr marL="342900" indent="-342900">
              <a:lnSpc>
                <a:spcPct val="150000"/>
              </a:lnSpc>
              <a:buFont typeface="Wingdings" pitchFamily="2" charset="2"/>
              <a:buChar char="q"/>
              <a:defRPr/>
            </a:pPr>
            <a:r>
              <a:rPr lang="it-IT" dirty="0"/>
              <a:t>I sistemi sociali, Internet e il web</a:t>
            </a:r>
          </a:p>
          <a:p>
            <a:pPr marL="342900" indent="-342900">
              <a:lnSpc>
                <a:spcPct val="150000"/>
              </a:lnSpc>
              <a:buFont typeface="Wingdings" pitchFamily="2" charset="2"/>
              <a:buChar char="q"/>
              <a:defRPr/>
            </a:pPr>
            <a:r>
              <a:rPr lang="it-IT" dirty="0"/>
              <a:t>Fisica: cristalli, plasmi, fluidi, laser</a:t>
            </a:r>
          </a:p>
          <a:p>
            <a:pPr marL="342900" indent="-342900">
              <a:lnSpc>
                <a:spcPct val="150000"/>
              </a:lnSpc>
              <a:buFont typeface="Wingdings" pitchFamily="2" charset="2"/>
              <a:buChar char="q"/>
              <a:defRPr/>
            </a:pPr>
            <a:r>
              <a:rPr lang="it-IT" dirty="0"/>
              <a:t>Chimica: reazioni chimiche</a:t>
            </a:r>
          </a:p>
          <a:p>
            <a:pPr marL="342900" indent="-342900">
              <a:lnSpc>
                <a:spcPct val="150000"/>
              </a:lnSpc>
              <a:buFont typeface="Wingdings" pitchFamily="2" charset="2"/>
              <a:buChar char="q"/>
              <a:defRPr/>
            </a:pPr>
            <a:r>
              <a:rPr lang="it-IT" dirty="0"/>
              <a:t>Etologia: formiche, stormi di uccelli</a:t>
            </a:r>
          </a:p>
          <a:p>
            <a:pPr marL="342900" indent="-342900">
              <a:lnSpc>
                <a:spcPct val="150000"/>
              </a:lnSpc>
              <a:buFont typeface="Wingdings" pitchFamily="2" charset="2"/>
              <a:buChar char="q"/>
              <a:defRPr/>
            </a:pPr>
            <a:r>
              <a:rPr lang="it-IT" dirty="0"/>
              <a:t>Un gruppo di robot, Un computer parallelo, I circuiti elettronici</a:t>
            </a:r>
          </a:p>
        </p:txBody>
      </p:sp>
      <p:sp>
        <p:nvSpPr>
          <p:cNvPr id="3075" name="Rectangle 8"/>
          <p:cNvSpPr>
            <a:spLocks noGrp="1" noChangeArrowheads="1"/>
          </p:cNvSpPr>
          <p:nvPr>
            <p:ph type="title"/>
          </p:nvPr>
        </p:nvSpPr>
        <p:spPr>
          <a:xfrm>
            <a:off x="457200" y="274638"/>
            <a:ext cx="8229600" cy="922337"/>
          </a:xfrm>
        </p:spPr>
        <p:txBody>
          <a:bodyPr/>
          <a:lstStyle/>
          <a:p>
            <a:pPr eaLnBrk="1" hangingPunct="1"/>
            <a:r>
              <a:rPr lang="it-IT" dirty="0">
                <a:solidFill>
                  <a:schemeClr val="tx1"/>
                </a:solidFill>
              </a:rPr>
              <a:t>Esempi di sistemi complessi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457200" y="260648"/>
            <a:ext cx="8229600" cy="936104"/>
          </a:xfrm>
          <a:noFill/>
        </p:spPr>
        <p:txBody>
          <a:bodyPr/>
          <a:lstStyle/>
          <a:p>
            <a:pPr eaLnBrk="1" hangingPunct="1"/>
            <a:r>
              <a:rPr lang="it-IT" sz="3200" b="1" dirty="0" err="1"/>
              <a:t>Benard</a:t>
            </a:r>
            <a:r>
              <a:rPr lang="it-IT" sz="3200" b="1" dirty="0"/>
              <a:t> esempio 2 (A&gt;</a:t>
            </a:r>
            <a:r>
              <a:rPr lang="it-IT" sz="3200" b="1" dirty="0" err="1"/>
              <a:t>Ac</a:t>
            </a:r>
            <a:r>
              <a:rPr lang="it-IT" sz="3200" b="1" dirty="0"/>
              <a:t>)</a:t>
            </a:r>
          </a:p>
        </p:txBody>
      </p:sp>
      <p:sp>
        <p:nvSpPr>
          <p:cNvPr id="33795" name="Text Box 6"/>
          <p:cNvSpPr txBox="1">
            <a:spLocks noChangeArrowheads="1"/>
          </p:cNvSpPr>
          <p:nvPr/>
        </p:nvSpPr>
        <p:spPr bwMode="auto">
          <a:xfrm>
            <a:off x="879475" y="1550988"/>
            <a:ext cx="58105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a:t>x</a:t>
            </a:r>
            <a:r>
              <a:rPr lang="it-IT" baseline="-25000"/>
              <a:t>0</a:t>
            </a:r>
            <a:r>
              <a:rPr lang="it-IT" sz="2000"/>
              <a:t> =0.1, </a:t>
            </a:r>
            <a:r>
              <a:rPr lang="it-IT" sz="2000" dirty="0" err="1"/>
              <a:t>Ac</a:t>
            </a:r>
            <a:r>
              <a:rPr lang="it-IT" sz="2000" dirty="0"/>
              <a:t> = 1 B = 1, A = 2 (A&gt;</a:t>
            </a:r>
            <a:r>
              <a:rPr lang="it-IT" sz="2000" dirty="0" err="1"/>
              <a:t>A</a:t>
            </a:r>
            <a:r>
              <a:rPr lang="it-IT" sz="2000" baseline="-25000" dirty="0" err="1"/>
              <a:t>c</a:t>
            </a:r>
            <a:r>
              <a:rPr lang="it-IT" sz="2000" dirty="0"/>
              <a:t>) </a:t>
            </a:r>
            <a:r>
              <a:rPr lang="it-IT" sz="2000" dirty="0">
                <a:sym typeface="Wingdings" pitchFamily="2" charset="2"/>
              </a:rPr>
              <a:t> 3 </a:t>
            </a:r>
            <a:r>
              <a:rPr lang="it-IT" sz="2000" dirty="0" err="1">
                <a:sym typeface="Wingdings" pitchFamily="2" charset="2"/>
              </a:rPr>
              <a:t>pti</a:t>
            </a:r>
            <a:r>
              <a:rPr lang="it-IT" sz="2000" dirty="0">
                <a:sym typeface="Wingdings" pitchFamily="2" charset="2"/>
              </a:rPr>
              <a:t> di </a:t>
            </a:r>
            <a:r>
              <a:rPr lang="it-IT" sz="2000" dirty="0" err="1">
                <a:sym typeface="Wingdings" pitchFamily="2" charset="2"/>
              </a:rPr>
              <a:t>eq</a:t>
            </a:r>
            <a:r>
              <a:rPr lang="it-IT" sz="2000" dirty="0">
                <a:sym typeface="Wingdings" pitchFamily="2" charset="2"/>
              </a:rPr>
              <a:t>.,</a:t>
            </a:r>
          </a:p>
          <a:p>
            <a:pPr eaLnBrk="1" hangingPunct="1"/>
            <a:r>
              <a:rPr lang="it-IT" sz="2000" dirty="0">
                <a:sym typeface="Wingdings" pitchFamily="2" charset="2"/>
              </a:rPr>
              <a:t> x</a:t>
            </a:r>
            <a:r>
              <a:rPr lang="it-IT" sz="2000" baseline="-25000" dirty="0">
                <a:sym typeface="Wingdings" pitchFamily="2" charset="2"/>
              </a:rPr>
              <a:t>1</a:t>
            </a:r>
            <a:r>
              <a:rPr lang="it-IT" sz="2000" dirty="0">
                <a:sym typeface="Wingdings" pitchFamily="2" charset="2"/>
              </a:rPr>
              <a:t>=0; x</a:t>
            </a:r>
            <a:r>
              <a:rPr lang="it-IT" sz="2000" baseline="-25000" dirty="0">
                <a:sym typeface="Wingdings" pitchFamily="2" charset="2"/>
              </a:rPr>
              <a:t>2</a:t>
            </a:r>
            <a:r>
              <a:rPr lang="it-IT" sz="2000" dirty="0">
                <a:sym typeface="Wingdings" pitchFamily="2" charset="2"/>
              </a:rPr>
              <a:t> = 1, x</a:t>
            </a:r>
            <a:r>
              <a:rPr lang="it-IT" sz="2000" baseline="-25000" dirty="0">
                <a:sym typeface="Wingdings" pitchFamily="2" charset="2"/>
              </a:rPr>
              <a:t>3</a:t>
            </a:r>
            <a:r>
              <a:rPr lang="it-IT" sz="2000" dirty="0">
                <a:sym typeface="Wingdings" pitchFamily="2" charset="2"/>
              </a:rPr>
              <a:t> =-1 </a:t>
            </a:r>
            <a:endParaRPr lang="it-IT" sz="2000" dirty="0"/>
          </a:p>
        </p:txBody>
      </p:sp>
      <p:grpSp>
        <p:nvGrpSpPr>
          <p:cNvPr id="33796" name="Group 14"/>
          <p:cNvGrpSpPr>
            <a:grpSpLocks noChangeAspect="1"/>
          </p:cNvGrpSpPr>
          <p:nvPr/>
        </p:nvGrpSpPr>
        <p:grpSpPr bwMode="auto">
          <a:xfrm>
            <a:off x="4500563" y="2366963"/>
            <a:ext cx="4319587" cy="3213100"/>
            <a:chOff x="295" y="1661"/>
            <a:chExt cx="3141" cy="2336"/>
          </a:xfrm>
        </p:grpSpPr>
        <p:pic>
          <p:nvPicPr>
            <p:cNvPr id="3380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1661"/>
              <a:ext cx="3141" cy="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803" name="Object 8"/>
            <p:cNvGraphicFramePr>
              <a:graphicFrameLocks noChangeAspect="1"/>
            </p:cNvGraphicFramePr>
            <p:nvPr/>
          </p:nvGraphicFramePr>
          <p:xfrm>
            <a:off x="1390" y="2189"/>
            <a:ext cx="1094" cy="488"/>
          </p:xfrm>
          <a:graphic>
            <a:graphicData uri="http://schemas.openxmlformats.org/presentationml/2006/ole">
              <mc:AlternateContent xmlns:mc="http://schemas.openxmlformats.org/markup-compatibility/2006">
                <mc:Choice xmlns:v="urn:schemas-microsoft-com:vml" Requires="v">
                  <p:oleObj spid="_x0000_s33925" name="Equation" r:id="rId4" imgW="825500" imgH="368300" progId="Equation.DSMT4">
                    <p:embed/>
                  </p:oleObj>
                </mc:Choice>
                <mc:Fallback>
                  <p:oleObj name="Equation" r:id="rId4" imgW="825500" imgH="3683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2189"/>
                          <a:ext cx="1094"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4" name="Line 10"/>
            <p:cNvSpPr>
              <a:spLocks noChangeShapeType="1"/>
            </p:cNvSpPr>
            <p:nvPr/>
          </p:nvSpPr>
          <p:spPr bwMode="auto">
            <a:xfrm flipH="1">
              <a:off x="1390" y="2659"/>
              <a:ext cx="408" cy="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05" name="Line 11"/>
            <p:cNvSpPr>
              <a:spLocks noChangeShapeType="1"/>
            </p:cNvSpPr>
            <p:nvPr/>
          </p:nvSpPr>
          <p:spPr bwMode="auto">
            <a:xfrm>
              <a:off x="2116" y="2659"/>
              <a:ext cx="317"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3806" name="Line 12"/>
            <p:cNvSpPr>
              <a:spLocks noChangeShapeType="1"/>
            </p:cNvSpPr>
            <p:nvPr/>
          </p:nvSpPr>
          <p:spPr bwMode="auto">
            <a:xfrm>
              <a:off x="1934" y="2794"/>
              <a:ext cx="0" cy="908"/>
            </a:xfrm>
            <a:prstGeom prst="line">
              <a:avLst/>
            </a:prstGeom>
            <a:noFill/>
            <a:ln w="158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33797" name="Text Box 13"/>
          <p:cNvSpPr txBox="1">
            <a:spLocks noChangeArrowheads="1"/>
          </p:cNvSpPr>
          <p:nvPr/>
        </p:nvSpPr>
        <p:spPr bwMode="auto">
          <a:xfrm>
            <a:off x="733425" y="5746750"/>
            <a:ext cx="7799388"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t-IT"/>
              <a:t>x</a:t>
            </a:r>
            <a:r>
              <a:rPr lang="it-IT" baseline="-25000"/>
              <a:t>2/3</a:t>
            </a:r>
            <a:r>
              <a:rPr lang="it-IT"/>
              <a:t> sono detti ATTRATTORI;</a:t>
            </a:r>
          </a:p>
          <a:p>
            <a:pPr algn="ctr" eaLnBrk="1" hangingPunct="1"/>
            <a:r>
              <a:rPr lang="it-IT"/>
              <a:t>x</a:t>
            </a:r>
            <a:r>
              <a:rPr lang="it-IT" baseline="-25000"/>
              <a:t>2</a:t>
            </a:r>
            <a:r>
              <a:rPr lang="it-IT"/>
              <a:t> attrae tutte le soluzioni con x</a:t>
            </a:r>
            <a:r>
              <a:rPr lang="it-IT" baseline="-25000"/>
              <a:t>0</a:t>
            </a:r>
            <a:r>
              <a:rPr lang="it-IT"/>
              <a:t>&gt;0</a:t>
            </a:r>
          </a:p>
          <a:p>
            <a:pPr algn="ctr" eaLnBrk="1" hangingPunct="1"/>
            <a:r>
              <a:rPr lang="it-IT"/>
              <a:t>la regione x</a:t>
            </a:r>
            <a:r>
              <a:rPr lang="it-IT" baseline="-25000"/>
              <a:t>0</a:t>
            </a:r>
            <a:r>
              <a:rPr lang="it-IT"/>
              <a:t>&gt;0 viene detta BACINO DI ATTRAZIONE dell’attrattore x</a:t>
            </a:r>
            <a:r>
              <a:rPr lang="it-IT" baseline="-25000"/>
              <a:t>2</a:t>
            </a:r>
            <a:r>
              <a:rPr lang="it-IT"/>
              <a:t>.</a:t>
            </a:r>
          </a:p>
        </p:txBody>
      </p:sp>
      <p:grpSp>
        <p:nvGrpSpPr>
          <p:cNvPr id="33798" name="Group 11"/>
          <p:cNvGrpSpPr>
            <a:grpSpLocks noChangeAspect="1"/>
          </p:cNvGrpSpPr>
          <p:nvPr/>
        </p:nvGrpSpPr>
        <p:grpSpPr bwMode="auto">
          <a:xfrm>
            <a:off x="179388" y="2366963"/>
            <a:ext cx="4319587" cy="3243262"/>
            <a:chOff x="1287" y="1480"/>
            <a:chExt cx="3186" cy="2392"/>
          </a:xfrm>
        </p:grpSpPr>
        <p:pic>
          <p:nvPicPr>
            <p:cNvPr id="337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7" y="1480"/>
              <a:ext cx="3186" cy="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800" name="Object 8"/>
            <p:cNvGraphicFramePr>
              <a:graphicFrameLocks noChangeAspect="1"/>
            </p:cNvGraphicFramePr>
            <p:nvPr/>
          </p:nvGraphicFramePr>
          <p:xfrm>
            <a:off x="2925" y="2795"/>
            <a:ext cx="998" cy="499"/>
          </p:xfrm>
          <a:graphic>
            <a:graphicData uri="http://schemas.openxmlformats.org/presentationml/2006/ole">
              <mc:AlternateContent xmlns:mc="http://schemas.openxmlformats.org/markup-compatibility/2006">
                <mc:Choice xmlns:v="urn:schemas-microsoft-com:vml" Requires="v">
                  <p:oleObj spid="_x0000_s33926" name="Equation" r:id="rId7" imgW="736600" imgH="368300" progId="Equation.DSMT4">
                    <p:embed/>
                  </p:oleObj>
                </mc:Choice>
                <mc:Fallback>
                  <p:oleObj name="Equation" r:id="rId7" imgW="736600" imgH="3683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2795"/>
                          <a:ext cx="998"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1" name="Line 10"/>
            <p:cNvSpPr>
              <a:spLocks noChangeShapeType="1"/>
            </p:cNvSpPr>
            <p:nvPr/>
          </p:nvSpPr>
          <p:spPr bwMode="auto">
            <a:xfrm flipH="1" flipV="1">
              <a:off x="3107" y="2115"/>
              <a:ext cx="227" cy="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0"/>
          <p:cNvSpPr>
            <a:spLocks noChangeArrowheads="1"/>
          </p:cNvSpPr>
          <p:nvPr/>
        </p:nvSpPr>
        <p:spPr bwMode="auto">
          <a:xfrm>
            <a:off x="457200" y="115888"/>
            <a:ext cx="82296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4000" b="1">
                <a:solidFill>
                  <a:schemeClr val="tx2"/>
                </a:solidFill>
              </a:rPr>
              <a:t>Diagramma delle fasi Benard</a:t>
            </a:r>
          </a:p>
        </p:txBody>
      </p:sp>
      <p:grpSp>
        <p:nvGrpSpPr>
          <p:cNvPr id="34819" name="Group 51"/>
          <p:cNvGrpSpPr>
            <a:grpSpLocks/>
          </p:cNvGrpSpPr>
          <p:nvPr/>
        </p:nvGrpSpPr>
        <p:grpSpPr bwMode="auto">
          <a:xfrm>
            <a:off x="730250" y="1268413"/>
            <a:ext cx="7154863" cy="4797425"/>
            <a:chOff x="613" y="928"/>
            <a:chExt cx="4507" cy="3022"/>
          </a:xfrm>
        </p:grpSpPr>
        <p:sp>
          <p:nvSpPr>
            <p:cNvPr id="34820" name="Rectangle 5"/>
            <p:cNvSpPr>
              <a:spLocks noChangeArrowheads="1"/>
            </p:cNvSpPr>
            <p:nvPr/>
          </p:nvSpPr>
          <p:spPr bwMode="auto">
            <a:xfrm>
              <a:off x="1202" y="928"/>
              <a:ext cx="3628" cy="2722"/>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4821" name="Line 6"/>
            <p:cNvSpPr>
              <a:spLocks noChangeShapeType="1"/>
            </p:cNvSpPr>
            <p:nvPr/>
          </p:nvSpPr>
          <p:spPr bwMode="auto">
            <a:xfrm flipV="1">
              <a:off x="3016" y="3514"/>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2" name="Line 7"/>
            <p:cNvSpPr>
              <a:spLocks noChangeShapeType="1"/>
            </p:cNvSpPr>
            <p:nvPr/>
          </p:nvSpPr>
          <p:spPr bwMode="auto">
            <a:xfrm flipV="1">
              <a:off x="2562" y="3514"/>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3" name="Line 8"/>
            <p:cNvSpPr>
              <a:spLocks noChangeShapeType="1"/>
            </p:cNvSpPr>
            <p:nvPr/>
          </p:nvSpPr>
          <p:spPr bwMode="auto">
            <a:xfrm flipV="1">
              <a:off x="3470" y="3514"/>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4" name="Line 9"/>
            <p:cNvSpPr>
              <a:spLocks noChangeShapeType="1"/>
            </p:cNvSpPr>
            <p:nvPr/>
          </p:nvSpPr>
          <p:spPr bwMode="auto">
            <a:xfrm flipV="1">
              <a:off x="3923" y="3514"/>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5" name="Line 10"/>
            <p:cNvSpPr>
              <a:spLocks noChangeShapeType="1"/>
            </p:cNvSpPr>
            <p:nvPr/>
          </p:nvSpPr>
          <p:spPr bwMode="auto">
            <a:xfrm flipV="1">
              <a:off x="4377" y="3514"/>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6" name="Line 11"/>
            <p:cNvSpPr>
              <a:spLocks noChangeShapeType="1"/>
            </p:cNvSpPr>
            <p:nvPr/>
          </p:nvSpPr>
          <p:spPr bwMode="auto">
            <a:xfrm flipV="1">
              <a:off x="2109" y="3514"/>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7" name="Line 12"/>
            <p:cNvSpPr>
              <a:spLocks noChangeShapeType="1"/>
            </p:cNvSpPr>
            <p:nvPr/>
          </p:nvSpPr>
          <p:spPr bwMode="auto">
            <a:xfrm flipV="1">
              <a:off x="1655" y="3514"/>
              <a:ext cx="0"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28" name="Text Box 13"/>
            <p:cNvSpPr txBox="1">
              <a:spLocks noChangeArrowheads="1"/>
            </p:cNvSpPr>
            <p:nvPr/>
          </p:nvSpPr>
          <p:spPr bwMode="auto">
            <a:xfrm>
              <a:off x="1927" y="1290"/>
              <a:ext cx="4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b="1"/>
                <a:t>B=1</a:t>
              </a:r>
            </a:p>
          </p:txBody>
        </p:sp>
        <p:sp>
          <p:nvSpPr>
            <p:cNvPr id="34829" name="Text Box 14"/>
            <p:cNvSpPr txBox="1">
              <a:spLocks noChangeArrowheads="1"/>
            </p:cNvSpPr>
            <p:nvPr/>
          </p:nvSpPr>
          <p:spPr bwMode="auto">
            <a:xfrm>
              <a:off x="4591" y="3662"/>
              <a:ext cx="5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b="1"/>
                <a:t>A-A</a:t>
              </a:r>
              <a:r>
                <a:rPr lang="it-IT" sz="2400" b="1" baseline="-25000"/>
                <a:t>c</a:t>
              </a:r>
            </a:p>
          </p:txBody>
        </p:sp>
        <p:sp>
          <p:nvSpPr>
            <p:cNvPr id="34830" name="Text Box 15"/>
            <p:cNvSpPr txBox="1">
              <a:spLocks noChangeArrowheads="1"/>
            </p:cNvSpPr>
            <p:nvPr/>
          </p:nvSpPr>
          <p:spPr bwMode="auto">
            <a:xfrm>
              <a:off x="2913" y="369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0</a:t>
              </a:r>
            </a:p>
          </p:txBody>
        </p:sp>
        <p:sp>
          <p:nvSpPr>
            <p:cNvPr id="34831" name="Text Box 16"/>
            <p:cNvSpPr txBox="1">
              <a:spLocks noChangeArrowheads="1"/>
            </p:cNvSpPr>
            <p:nvPr/>
          </p:nvSpPr>
          <p:spPr bwMode="auto">
            <a:xfrm>
              <a:off x="3364" y="369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1</a:t>
              </a:r>
            </a:p>
          </p:txBody>
        </p:sp>
        <p:sp>
          <p:nvSpPr>
            <p:cNvPr id="34832" name="Text Box 17"/>
            <p:cNvSpPr txBox="1">
              <a:spLocks noChangeArrowheads="1"/>
            </p:cNvSpPr>
            <p:nvPr/>
          </p:nvSpPr>
          <p:spPr bwMode="auto">
            <a:xfrm>
              <a:off x="3818" y="369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2</a:t>
              </a:r>
            </a:p>
          </p:txBody>
        </p:sp>
        <p:sp>
          <p:nvSpPr>
            <p:cNvPr id="34833" name="Text Box 18"/>
            <p:cNvSpPr txBox="1">
              <a:spLocks noChangeArrowheads="1"/>
            </p:cNvSpPr>
            <p:nvPr/>
          </p:nvSpPr>
          <p:spPr bwMode="auto">
            <a:xfrm>
              <a:off x="4241" y="369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3</a:t>
              </a:r>
            </a:p>
          </p:txBody>
        </p:sp>
        <p:sp>
          <p:nvSpPr>
            <p:cNvPr id="34834" name="Text Box 19"/>
            <p:cNvSpPr txBox="1">
              <a:spLocks noChangeArrowheads="1"/>
            </p:cNvSpPr>
            <p:nvPr/>
          </p:nvSpPr>
          <p:spPr bwMode="auto">
            <a:xfrm>
              <a:off x="1973" y="3695"/>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-2</a:t>
              </a:r>
            </a:p>
          </p:txBody>
        </p:sp>
        <p:sp>
          <p:nvSpPr>
            <p:cNvPr id="34835" name="Text Box 20"/>
            <p:cNvSpPr txBox="1">
              <a:spLocks noChangeArrowheads="1"/>
            </p:cNvSpPr>
            <p:nvPr/>
          </p:nvSpPr>
          <p:spPr bwMode="auto">
            <a:xfrm>
              <a:off x="2409" y="3695"/>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-1</a:t>
              </a:r>
            </a:p>
          </p:txBody>
        </p:sp>
        <p:sp>
          <p:nvSpPr>
            <p:cNvPr id="34836" name="Text Box 21"/>
            <p:cNvSpPr txBox="1">
              <a:spLocks noChangeArrowheads="1"/>
            </p:cNvSpPr>
            <p:nvPr/>
          </p:nvSpPr>
          <p:spPr bwMode="auto">
            <a:xfrm>
              <a:off x="1519" y="3691"/>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-3</a:t>
              </a:r>
            </a:p>
          </p:txBody>
        </p:sp>
        <p:sp>
          <p:nvSpPr>
            <p:cNvPr id="34837" name="Text Box 22"/>
            <p:cNvSpPr txBox="1">
              <a:spLocks noChangeArrowheads="1"/>
            </p:cNvSpPr>
            <p:nvPr/>
          </p:nvSpPr>
          <p:spPr bwMode="auto">
            <a:xfrm rot="-5400000">
              <a:off x="-49" y="1939"/>
              <a:ext cx="1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Punti di eq. stabile di x</a:t>
              </a:r>
            </a:p>
          </p:txBody>
        </p:sp>
        <p:sp>
          <p:nvSpPr>
            <p:cNvPr id="34838" name="Line 23"/>
            <p:cNvSpPr>
              <a:spLocks noChangeShapeType="1"/>
            </p:cNvSpPr>
            <p:nvPr/>
          </p:nvSpPr>
          <p:spPr bwMode="auto">
            <a:xfrm>
              <a:off x="1202" y="2289"/>
              <a:ext cx="181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39" name="Line 26"/>
            <p:cNvSpPr>
              <a:spLocks noChangeShapeType="1"/>
            </p:cNvSpPr>
            <p:nvPr/>
          </p:nvSpPr>
          <p:spPr bwMode="auto">
            <a:xfrm>
              <a:off x="1202" y="2289"/>
              <a:ext cx="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40" name="Text Box 27"/>
            <p:cNvSpPr txBox="1">
              <a:spLocks noChangeArrowheads="1"/>
            </p:cNvSpPr>
            <p:nvPr/>
          </p:nvSpPr>
          <p:spPr bwMode="auto">
            <a:xfrm>
              <a:off x="975" y="174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1</a:t>
              </a:r>
            </a:p>
          </p:txBody>
        </p:sp>
        <p:sp>
          <p:nvSpPr>
            <p:cNvPr id="34841" name="Text Box 28"/>
            <p:cNvSpPr txBox="1">
              <a:spLocks noChangeArrowheads="1"/>
            </p:cNvSpPr>
            <p:nvPr/>
          </p:nvSpPr>
          <p:spPr bwMode="auto">
            <a:xfrm>
              <a:off x="975" y="215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0</a:t>
              </a:r>
            </a:p>
          </p:txBody>
        </p:sp>
        <p:sp>
          <p:nvSpPr>
            <p:cNvPr id="34842" name="Line 29"/>
            <p:cNvSpPr>
              <a:spLocks noChangeShapeType="1"/>
            </p:cNvSpPr>
            <p:nvPr/>
          </p:nvSpPr>
          <p:spPr bwMode="auto">
            <a:xfrm>
              <a:off x="1202" y="1835"/>
              <a:ext cx="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43" name="Line 30"/>
            <p:cNvSpPr>
              <a:spLocks noChangeShapeType="1"/>
            </p:cNvSpPr>
            <p:nvPr/>
          </p:nvSpPr>
          <p:spPr bwMode="auto">
            <a:xfrm>
              <a:off x="1202" y="3196"/>
              <a:ext cx="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44" name="Text Box 31"/>
            <p:cNvSpPr txBox="1">
              <a:spLocks noChangeArrowheads="1"/>
            </p:cNvSpPr>
            <p:nvPr/>
          </p:nvSpPr>
          <p:spPr bwMode="auto">
            <a:xfrm>
              <a:off x="912" y="2648"/>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-1</a:t>
              </a:r>
            </a:p>
          </p:txBody>
        </p:sp>
        <p:sp>
          <p:nvSpPr>
            <p:cNvPr id="34845" name="Text Box 32"/>
            <p:cNvSpPr txBox="1">
              <a:spLocks noChangeArrowheads="1"/>
            </p:cNvSpPr>
            <p:nvPr/>
          </p:nvSpPr>
          <p:spPr bwMode="auto">
            <a:xfrm>
              <a:off x="975" y="124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2</a:t>
              </a:r>
            </a:p>
          </p:txBody>
        </p:sp>
        <p:sp>
          <p:nvSpPr>
            <p:cNvPr id="34846" name="Line 33"/>
            <p:cNvSpPr>
              <a:spLocks noChangeShapeType="1"/>
            </p:cNvSpPr>
            <p:nvPr/>
          </p:nvSpPr>
          <p:spPr bwMode="auto">
            <a:xfrm>
              <a:off x="1202" y="1382"/>
              <a:ext cx="9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47" name="Text Box 34"/>
            <p:cNvSpPr txBox="1">
              <a:spLocks noChangeArrowheads="1"/>
            </p:cNvSpPr>
            <p:nvPr/>
          </p:nvSpPr>
          <p:spPr bwMode="auto">
            <a:xfrm>
              <a:off x="929" y="3056"/>
              <a:ext cx="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-2</a:t>
              </a:r>
            </a:p>
          </p:txBody>
        </p:sp>
        <p:sp>
          <p:nvSpPr>
            <p:cNvPr id="34848" name="Line 35"/>
            <p:cNvSpPr>
              <a:spLocks noChangeShapeType="1"/>
            </p:cNvSpPr>
            <p:nvPr/>
          </p:nvSpPr>
          <p:spPr bwMode="auto">
            <a:xfrm flipV="1">
              <a:off x="2744" y="2387"/>
              <a:ext cx="181"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849" name="Text Box 36"/>
            <p:cNvSpPr txBox="1">
              <a:spLocks noChangeArrowheads="1"/>
            </p:cNvSpPr>
            <p:nvPr/>
          </p:nvSpPr>
          <p:spPr bwMode="auto">
            <a:xfrm>
              <a:off x="1519" y="2917"/>
              <a:ext cx="16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1600" b="1"/>
                <a:t>A –A</a:t>
              </a:r>
              <a:r>
                <a:rPr lang="it-IT" sz="1600" b="1" baseline="-25000"/>
                <a:t>c</a:t>
              </a:r>
              <a:r>
                <a:rPr lang="it-IT" sz="1600" b="1"/>
                <a:t> = 0 </a:t>
              </a:r>
              <a:r>
                <a:rPr lang="it-IT" sz="1600" b="1">
                  <a:sym typeface="Wingdings" pitchFamily="2" charset="2"/>
                </a:rPr>
                <a:t> biforcazione</a:t>
              </a:r>
              <a:endParaRPr lang="it-IT" sz="1600" b="1"/>
            </a:p>
          </p:txBody>
        </p:sp>
        <p:sp>
          <p:nvSpPr>
            <p:cNvPr id="34850" name="Text Box 37"/>
            <p:cNvSpPr txBox="1">
              <a:spLocks noChangeArrowheads="1"/>
            </p:cNvSpPr>
            <p:nvPr/>
          </p:nvSpPr>
          <p:spPr bwMode="auto">
            <a:xfrm>
              <a:off x="1643" y="1946"/>
              <a:ext cx="10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x=0 Eq. stabile</a:t>
              </a:r>
            </a:p>
          </p:txBody>
        </p:sp>
        <p:graphicFrame>
          <p:nvGraphicFramePr>
            <p:cNvPr id="34851" name="Object 47"/>
            <p:cNvGraphicFramePr>
              <a:graphicFrameLocks noChangeAspect="1"/>
            </p:cNvGraphicFramePr>
            <p:nvPr/>
          </p:nvGraphicFramePr>
          <p:xfrm>
            <a:off x="3352" y="1557"/>
            <a:ext cx="1252" cy="558"/>
          </p:xfrm>
          <a:graphic>
            <a:graphicData uri="http://schemas.openxmlformats.org/presentationml/2006/ole">
              <mc:AlternateContent xmlns:mc="http://schemas.openxmlformats.org/markup-compatibility/2006">
                <mc:Choice xmlns:v="urn:schemas-microsoft-com:vml" Requires="v">
                  <p:oleObj spid="_x0000_s34911" name="Equation" r:id="rId3" imgW="825500" imgH="368300" progId="Equation.DSMT4">
                    <p:embed/>
                  </p:oleObj>
                </mc:Choice>
                <mc:Fallback>
                  <p:oleObj name="Equation" r:id="rId3" imgW="825500" imgH="368300" progId="Equation.DSMT4">
                    <p:embed/>
                    <p:pic>
                      <p:nvPicPr>
                        <p:cNvPr id="0"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 y="1557"/>
                          <a:ext cx="1252" cy="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52" name="Arc 49"/>
            <p:cNvSpPr>
              <a:spLocks/>
            </p:cNvSpPr>
            <p:nvPr/>
          </p:nvSpPr>
          <p:spPr bwMode="auto">
            <a:xfrm rot="10800000" flipV="1">
              <a:off x="3016" y="1026"/>
              <a:ext cx="1406" cy="1270"/>
            </a:xfrm>
            <a:custGeom>
              <a:avLst/>
              <a:gdLst>
                <a:gd name="T0" fmla="*/ 0 w 21600"/>
                <a:gd name="T1" fmla="*/ 0 h 21600"/>
                <a:gd name="T2" fmla="*/ 1406 w 21600"/>
                <a:gd name="T3" fmla="*/ 1270 h 21600"/>
                <a:gd name="T4" fmla="*/ 0 w 21600"/>
                <a:gd name="T5" fmla="*/ 127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4853" name="Arc 50"/>
            <p:cNvSpPr>
              <a:spLocks/>
            </p:cNvSpPr>
            <p:nvPr/>
          </p:nvSpPr>
          <p:spPr bwMode="auto">
            <a:xfrm rot="5400000" flipV="1">
              <a:off x="3016" y="2296"/>
              <a:ext cx="1270" cy="1270"/>
            </a:xfrm>
            <a:custGeom>
              <a:avLst/>
              <a:gdLst>
                <a:gd name="T0" fmla="*/ 0 w 21600"/>
                <a:gd name="T1" fmla="*/ 0 h 21600"/>
                <a:gd name="T2" fmla="*/ 1270 w 21600"/>
                <a:gd name="T3" fmla="*/ 1270 h 21600"/>
                <a:gd name="T4" fmla="*/ 0 w 21600"/>
                <a:gd name="T5" fmla="*/ 127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it-IT" sz="4000" b="1"/>
              <a:t>Ruolo delle fluttuazioni</a:t>
            </a:r>
          </a:p>
        </p:txBody>
      </p:sp>
      <p:sp>
        <p:nvSpPr>
          <p:cNvPr id="35843" name="Text Box 5"/>
          <p:cNvSpPr txBox="1">
            <a:spLocks noChangeArrowheads="1"/>
          </p:cNvSpPr>
          <p:nvPr/>
        </p:nvSpPr>
        <p:spPr bwMode="auto">
          <a:xfrm>
            <a:off x="395288" y="1989138"/>
            <a:ext cx="8671798" cy="3460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4000"/>
              </a:lnSpc>
            </a:pPr>
            <a:r>
              <a:rPr lang="it-IT" sz="2400" dirty="0"/>
              <a:t>Anche se A&gt;</a:t>
            </a:r>
            <a:r>
              <a:rPr lang="it-IT" sz="2400" dirty="0" err="1"/>
              <a:t>A</a:t>
            </a:r>
            <a:r>
              <a:rPr lang="it-IT" sz="2400" baseline="-25000" dirty="0" err="1"/>
              <a:t>c</a:t>
            </a:r>
            <a:r>
              <a:rPr lang="it-IT" sz="2400" dirty="0"/>
              <a:t>, all’inizio x</a:t>
            </a:r>
            <a:r>
              <a:rPr lang="it-IT" sz="2400" baseline="-25000" dirty="0"/>
              <a:t>0</a:t>
            </a:r>
            <a:r>
              <a:rPr lang="it-IT" sz="2400" dirty="0"/>
              <a:t> = 0</a:t>
            </a:r>
          </a:p>
          <a:p>
            <a:pPr eaLnBrk="1" hangingPunct="1">
              <a:lnSpc>
                <a:spcPct val="114000"/>
              </a:lnSpc>
            </a:pPr>
            <a:r>
              <a:rPr lang="it-IT" sz="2400" dirty="0"/>
              <a:t>Se si imposta tale valore iniziale nell’equazione, il sistema </a:t>
            </a:r>
          </a:p>
          <a:p>
            <a:pPr eaLnBrk="1" hangingPunct="1">
              <a:lnSpc>
                <a:spcPct val="114000"/>
              </a:lnSpc>
            </a:pPr>
            <a:r>
              <a:rPr lang="it-IT" sz="2400" dirty="0"/>
              <a:t>rimane fermo perché il potenziale efficace in quel punto è zero</a:t>
            </a:r>
          </a:p>
          <a:p>
            <a:pPr eaLnBrk="1" hangingPunct="1">
              <a:lnSpc>
                <a:spcPct val="114000"/>
              </a:lnSpc>
            </a:pPr>
            <a:r>
              <a:rPr lang="it-IT" sz="2400" dirty="0"/>
              <a:t>Allora come mai si creano le celle di convezione? </a:t>
            </a:r>
          </a:p>
          <a:p>
            <a:pPr eaLnBrk="1" hangingPunct="1">
              <a:lnSpc>
                <a:spcPct val="114000"/>
              </a:lnSpc>
            </a:pPr>
            <a:r>
              <a:rPr lang="it-IT" sz="2400" dirty="0"/>
              <a:t>In realtà un qualsiasi fluido non è mai veramente fermo</a:t>
            </a:r>
          </a:p>
          <a:p>
            <a:pPr eaLnBrk="1" hangingPunct="1">
              <a:lnSpc>
                <a:spcPct val="114000"/>
              </a:lnSpc>
            </a:pPr>
            <a:r>
              <a:rPr lang="it-IT" sz="2400" dirty="0"/>
              <a:t>a causa dell’agitazione termica.</a:t>
            </a:r>
          </a:p>
          <a:p>
            <a:pPr eaLnBrk="1" hangingPunct="1">
              <a:lnSpc>
                <a:spcPct val="114000"/>
              </a:lnSpc>
            </a:pPr>
            <a:r>
              <a:rPr lang="it-IT" sz="2400" dirty="0"/>
              <a:t>A seconda che la deviazione da zero sia &gt; o &lt; di zero</a:t>
            </a:r>
          </a:p>
          <a:p>
            <a:pPr eaLnBrk="1" hangingPunct="1">
              <a:lnSpc>
                <a:spcPct val="114000"/>
              </a:lnSpc>
            </a:pPr>
            <a:r>
              <a:rPr lang="it-IT" sz="2400" dirty="0"/>
              <a:t> si  cade in uno dei due minimi.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it-IT" sz="3200" b="1" dirty="0"/>
              <a:t>Sistemi a due gradi di libertà</a:t>
            </a:r>
          </a:p>
        </p:txBody>
      </p:sp>
      <p:graphicFrame>
        <p:nvGraphicFramePr>
          <p:cNvPr id="36867" name="Object 5"/>
          <p:cNvGraphicFramePr>
            <a:graphicFrameLocks noGrp="1" noChangeAspect="1"/>
          </p:cNvGraphicFramePr>
          <p:nvPr>
            <p:ph idx="1"/>
          </p:nvPr>
        </p:nvGraphicFramePr>
        <p:xfrm>
          <a:off x="827088" y="2349500"/>
          <a:ext cx="1671637" cy="1944688"/>
        </p:xfrm>
        <a:graphic>
          <a:graphicData uri="http://schemas.openxmlformats.org/presentationml/2006/ole">
            <mc:AlternateContent xmlns:mc="http://schemas.openxmlformats.org/markup-compatibility/2006">
              <mc:Choice xmlns:v="urn:schemas-microsoft-com:vml" Requires="v">
                <p:oleObj spid="_x0000_s36927" name="Equation" r:id="rId3" imgW="545863" imgH="634725" progId="Equation.DSMT4">
                  <p:embed/>
                </p:oleObj>
              </mc:Choice>
              <mc:Fallback>
                <p:oleObj name="Equation" r:id="rId3" imgW="545863" imgH="634725"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349500"/>
                        <a:ext cx="1671637" cy="194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8" name="Text Box 7"/>
          <p:cNvSpPr txBox="1">
            <a:spLocks noChangeArrowheads="1"/>
          </p:cNvSpPr>
          <p:nvPr/>
        </p:nvSpPr>
        <p:spPr bwMode="auto">
          <a:xfrm>
            <a:off x="2987675" y="1417638"/>
            <a:ext cx="5400675" cy="476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In generale non è più possibile definire un potenziale efficace U</a:t>
            </a:r>
          </a:p>
          <a:p>
            <a:pPr eaLnBrk="1" hangingPunct="1"/>
            <a:endParaRPr lang="it-IT"/>
          </a:p>
          <a:p>
            <a:pPr eaLnBrk="1" hangingPunct="1"/>
            <a:r>
              <a:rPr lang="it-IT"/>
              <a:t>La soluzione delle equazioni viene espressa da due funzioni del tempo x(t) ed y(t)</a:t>
            </a:r>
          </a:p>
          <a:p>
            <a:pPr eaLnBrk="1" hangingPunct="1"/>
            <a:endParaRPr lang="it-IT"/>
          </a:p>
          <a:p>
            <a:pPr eaLnBrk="1" hangingPunct="1"/>
            <a:r>
              <a:rPr lang="it-IT"/>
              <a:t>E’ possibile costruire un grafico di y in funzione di x</a:t>
            </a:r>
          </a:p>
          <a:p>
            <a:pPr eaLnBrk="1" hangingPunct="1"/>
            <a:r>
              <a:rPr lang="it-IT"/>
              <a:t>Il generico punto (x,y) viene detto “</a:t>
            </a:r>
            <a:r>
              <a:rPr lang="it-IT">
                <a:solidFill>
                  <a:srgbClr val="FF3300"/>
                </a:solidFill>
              </a:rPr>
              <a:t>punto rappresentativo dello stato del sistema</a:t>
            </a:r>
            <a:r>
              <a:rPr lang="it-IT"/>
              <a:t>” al tempo t; </a:t>
            </a:r>
          </a:p>
          <a:p>
            <a:pPr eaLnBrk="1" hangingPunct="1"/>
            <a:r>
              <a:rPr lang="it-IT"/>
              <a:t>tale punto si muove in uno spazio detto “</a:t>
            </a:r>
            <a:r>
              <a:rPr lang="it-IT">
                <a:solidFill>
                  <a:srgbClr val="FF3300"/>
                </a:solidFill>
              </a:rPr>
              <a:t>spazio delle fasi</a:t>
            </a:r>
            <a:r>
              <a:rPr lang="it-IT"/>
              <a:t>”</a:t>
            </a:r>
          </a:p>
          <a:p>
            <a:pPr eaLnBrk="1" hangingPunct="1"/>
            <a:endParaRPr lang="it-IT"/>
          </a:p>
          <a:p>
            <a:pPr eaLnBrk="1" hangingPunct="1"/>
            <a:r>
              <a:rPr lang="it-IT"/>
              <a:t>Al passare del tempo il punto si sposta descrivendo una curva detta “</a:t>
            </a:r>
            <a:r>
              <a:rPr lang="it-IT">
                <a:solidFill>
                  <a:srgbClr val="FF3300"/>
                </a:solidFill>
              </a:rPr>
              <a:t>traiettoria</a:t>
            </a:r>
            <a:r>
              <a:rPr lang="it-IT"/>
              <a:t>”</a:t>
            </a:r>
          </a:p>
          <a:p>
            <a:pPr eaLnBrk="1" hangingPunct="1"/>
            <a:r>
              <a:rPr lang="it-IT"/>
              <a:t>La traiettoria non può:</a:t>
            </a:r>
          </a:p>
          <a:p>
            <a:pPr eaLnBrk="1" hangingPunct="1">
              <a:buFontTx/>
              <a:buChar char="•"/>
            </a:pPr>
            <a:r>
              <a:rPr lang="it-IT"/>
              <a:t>creare incroci con se stessa o un’altra</a:t>
            </a:r>
          </a:p>
          <a:p>
            <a:pPr eaLnBrk="1" hangingPunct="1">
              <a:buFontTx/>
              <a:buChar char="•"/>
            </a:pPr>
            <a:r>
              <a:rPr lang="it-IT"/>
              <a:t>cambiare verso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it-IT" sz="3200" b="1" dirty="0"/>
              <a:t>Sistema prede predatori</a:t>
            </a:r>
          </a:p>
        </p:txBody>
      </p:sp>
      <p:sp>
        <p:nvSpPr>
          <p:cNvPr id="37891" name="Text Box 5"/>
          <p:cNvSpPr txBox="1">
            <a:spLocks noChangeArrowheads="1"/>
          </p:cNvSpPr>
          <p:nvPr/>
        </p:nvSpPr>
        <p:spPr bwMode="auto">
          <a:xfrm>
            <a:off x="808038" y="1576388"/>
            <a:ext cx="470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 = numero di prede, y = numero di predatori</a:t>
            </a:r>
          </a:p>
        </p:txBody>
      </p:sp>
      <p:sp>
        <p:nvSpPr>
          <p:cNvPr id="37892" name="Text Box 6"/>
          <p:cNvSpPr txBox="1">
            <a:spLocks noChangeArrowheads="1"/>
          </p:cNvSpPr>
          <p:nvPr/>
        </p:nvSpPr>
        <p:spPr bwMode="auto">
          <a:xfrm>
            <a:off x="684213" y="2282825"/>
            <a:ext cx="4897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In assenza di predatori, e con risorse limitate, il fato delle prede è: </a:t>
            </a:r>
          </a:p>
        </p:txBody>
      </p:sp>
      <p:graphicFrame>
        <p:nvGraphicFramePr>
          <p:cNvPr id="37893" name="Object 7"/>
          <p:cNvGraphicFramePr>
            <a:graphicFrameLocks noGrp="1" noChangeAspect="1"/>
          </p:cNvGraphicFramePr>
          <p:nvPr>
            <p:ph idx="1"/>
          </p:nvPr>
        </p:nvGraphicFramePr>
        <p:xfrm>
          <a:off x="5867400" y="2189163"/>
          <a:ext cx="1584325" cy="808037"/>
        </p:xfrm>
        <a:graphic>
          <a:graphicData uri="http://schemas.openxmlformats.org/presentationml/2006/ole">
            <mc:AlternateContent xmlns:mc="http://schemas.openxmlformats.org/markup-compatibility/2006">
              <mc:Choice xmlns:v="urn:schemas-microsoft-com:vml" Requires="v">
                <p:oleObj spid="_x0000_s38132" name="Equation" r:id="rId3" imgW="622030" imgH="317362" progId="Equation.DSMT4">
                  <p:embed/>
                </p:oleObj>
              </mc:Choice>
              <mc:Fallback>
                <p:oleObj name="Equation" r:id="rId3" imgW="622030" imgH="317362"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189163"/>
                        <a:ext cx="1584325" cy="80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Text Box 9"/>
          <p:cNvSpPr txBox="1">
            <a:spLocks noChangeArrowheads="1"/>
          </p:cNvSpPr>
          <p:nvPr/>
        </p:nvSpPr>
        <p:spPr bwMode="auto">
          <a:xfrm>
            <a:off x="684213" y="3284538"/>
            <a:ext cx="450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In assenza di prede, il fato dei predatori è: </a:t>
            </a:r>
          </a:p>
        </p:txBody>
      </p:sp>
      <p:graphicFrame>
        <p:nvGraphicFramePr>
          <p:cNvPr id="37895" name="Object 16"/>
          <p:cNvGraphicFramePr>
            <a:graphicFrameLocks noChangeAspect="1"/>
          </p:cNvGraphicFramePr>
          <p:nvPr/>
        </p:nvGraphicFramePr>
        <p:xfrm>
          <a:off x="5940425" y="3141663"/>
          <a:ext cx="1152525" cy="822325"/>
        </p:xfrm>
        <a:graphic>
          <a:graphicData uri="http://schemas.openxmlformats.org/presentationml/2006/ole">
            <mc:AlternateContent xmlns:mc="http://schemas.openxmlformats.org/markup-compatibility/2006">
              <mc:Choice xmlns:v="urn:schemas-microsoft-com:vml" Requires="v">
                <p:oleObj spid="_x0000_s38133" name="Equation" r:id="rId5" imgW="444114" imgH="317225" progId="Equation.DSMT4">
                  <p:embed/>
                </p:oleObj>
              </mc:Choice>
              <mc:Fallback>
                <p:oleObj name="Equation" r:id="rId5" imgW="444114" imgH="317225"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425" y="3141663"/>
                        <a:ext cx="1152525"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6" name="Text Box 17"/>
          <p:cNvSpPr txBox="1">
            <a:spLocks noChangeArrowheads="1"/>
          </p:cNvSpPr>
          <p:nvPr/>
        </p:nvSpPr>
        <p:spPr bwMode="auto">
          <a:xfrm>
            <a:off x="684213" y="4149725"/>
            <a:ext cx="748823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Supponendo che il numero di prede mangiate sia proporzionale alle prede ed ai predatori, possiamo correggere le equazioni di sopra nel seguente modo:</a:t>
            </a:r>
          </a:p>
        </p:txBody>
      </p:sp>
      <p:graphicFrame>
        <p:nvGraphicFramePr>
          <p:cNvPr id="37897" name="Object 18"/>
          <p:cNvGraphicFramePr>
            <a:graphicFrameLocks noChangeAspect="1"/>
          </p:cNvGraphicFramePr>
          <p:nvPr/>
        </p:nvGraphicFramePr>
        <p:xfrm>
          <a:off x="1441450" y="5300663"/>
          <a:ext cx="2446338" cy="901700"/>
        </p:xfrm>
        <a:graphic>
          <a:graphicData uri="http://schemas.openxmlformats.org/presentationml/2006/ole">
            <mc:AlternateContent xmlns:mc="http://schemas.openxmlformats.org/markup-compatibility/2006">
              <mc:Choice xmlns:v="urn:schemas-microsoft-com:vml" Requires="v">
                <p:oleObj spid="_x0000_s38134" name="Equation" r:id="rId7" imgW="863225" imgH="317362" progId="Equation.DSMT4">
                  <p:embed/>
                </p:oleObj>
              </mc:Choice>
              <mc:Fallback>
                <p:oleObj name="Equation" r:id="rId7" imgW="863225" imgH="317362" progId="Equation.DSMT4">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1450" y="5300663"/>
                        <a:ext cx="2446338" cy="90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8" name="Object 19"/>
          <p:cNvGraphicFramePr>
            <a:graphicFrameLocks noChangeAspect="1"/>
          </p:cNvGraphicFramePr>
          <p:nvPr/>
        </p:nvGraphicFramePr>
        <p:xfrm>
          <a:off x="4787900" y="5373688"/>
          <a:ext cx="1811338" cy="822325"/>
        </p:xfrm>
        <a:graphic>
          <a:graphicData uri="http://schemas.openxmlformats.org/presentationml/2006/ole">
            <mc:AlternateContent xmlns:mc="http://schemas.openxmlformats.org/markup-compatibility/2006">
              <mc:Choice xmlns:v="urn:schemas-microsoft-com:vml" Requires="v">
                <p:oleObj spid="_x0000_s38135" name="Equation" r:id="rId9" imgW="698197" imgH="317362" progId="Equation.DSMT4">
                  <p:embed/>
                </p:oleObj>
              </mc:Choice>
              <mc:Fallback>
                <p:oleObj name="Equation" r:id="rId9" imgW="698197" imgH="317362"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7900" y="5373688"/>
                        <a:ext cx="1811338"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9" name="Text Box 20"/>
          <p:cNvSpPr txBox="1">
            <a:spLocks noChangeArrowheads="1"/>
          </p:cNvSpPr>
          <p:nvPr/>
        </p:nvSpPr>
        <p:spPr bwMode="auto">
          <a:xfrm>
            <a:off x="6948488" y="5445125"/>
            <a:ext cx="16748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Eq.ni di </a:t>
            </a:r>
            <a:br>
              <a:rPr lang="it-IT"/>
            </a:br>
            <a:r>
              <a:rPr lang="it-IT"/>
              <a:t>Lotka-Vollterra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eaLnBrk="1" hangingPunct="1"/>
            <a:r>
              <a:rPr lang="it-IT" sz="3200" b="1" dirty="0"/>
              <a:t>Caso 1: risorse illimitate</a:t>
            </a:r>
          </a:p>
        </p:txBody>
      </p:sp>
      <p:sp>
        <p:nvSpPr>
          <p:cNvPr id="38915" name="Text Box 5"/>
          <p:cNvSpPr txBox="1">
            <a:spLocks noChangeArrowheads="1"/>
          </p:cNvSpPr>
          <p:nvPr/>
        </p:nvSpPr>
        <p:spPr bwMode="auto">
          <a:xfrm>
            <a:off x="950913" y="1504950"/>
            <a:ext cx="58864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Si ottiene per E = 0;</a:t>
            </a:r>
          </a:p>
          <a:p>
            <a:pPr eaLnBrk="1" hangingPunct="1"/>
            <a:r>
              <a:rPr lang="it-IT"/>
              <a:t>i punti di equilibrio (x,y) si ottengono ponendo a sistema:</a:t>
            </a:r>
          </a:p>
          <a:p>
            <a:pPr eaLnBrk="1" hangingPunct="1"/>
            <a:r>
              <a:rPr lang="it-IT"/>
              <a:t>Ax-Cxy=0;</a:t>
            </a:r>
          </a:p>
          <a:p>
            <a:pPr eaLnBrk="1" hangingPunct="1"/>
            <a:r>
              <a:rPr lang="it-IT"/>
              <a:t>-By+Dxy=0;</a:t>
            </a:r>
          </a:p>
          <a:p>
            <a:pPr eaLnBrk="1" hangingPunct="1"/>
            <a:r>
              <a:rPr lang="it-IT"/>
              <a:t>P1 = (0,0); P2 = (B/D,A/C)</a:t>
            </a:r>
          </a:p>
        </p:txBody>
      </p:sp>
      <p:sp>
        <p:nvSpPr>
          <p:cNvPr id="38916" name="Text Box 6"/>
          <p:cNvSpPr txBox="1">
            <a:spLocks noChangeArrowheads="1"/>
          </p:cNvSpPr>
          <p:nvPr/>
        </p:nvSpPr>
        <p:spPr bwMode="auto">
          <a:xfrm>
            <a:off x="1498600" y="3355975"/>
            <a:ext cx="1679575"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Input di prova:</a:t>
            </a:r>
          </a:p>
          <a:p>
            <a:pPr eaLnBrk="1" hangingPunct="1"/>
            <a:r>
              <a:rPr lang="pt-BR"/>
              <a:t>A	10</a:t>
            </a:r>
          </a:p>
          <a:p>
            <a:pPr eaLnBrk="1" hangingPunct="1"/>
            <a:r>
              <a:rPr lang="pt-BR"/>
              <a:t>B	10</a:t>
            </a:r>
          </a:p>
          <a:p>
            <a:pPr eaLnBrk="1" hangingPunct="1"/>
            <a:r>
              <a:rPr lang="pt-BR"/>
              <a:t>C	0.1</a:t>
            </a:r>
          </a:p>
          <a:p>
            <a:pPr eaLnBrk="1" hangingPunct="1"/>
            <a:r>
              <a:rPr lang="pt-BR"/>
              <a:t>D	0.05</a:t>
            </a:r>
          </a:p>
          <a:p>
            <a:pPr eaLnBrk="1" hangingPunct="1"/>
            <a:r>
              <a:rPr lang="pt-BR"/>
              <a:t>E	0</a:t>
            </a:r>
          </a:p>
          <a:p>
            <a:pPr eaLnBrk="1" hangingPunct="1"/>
            <a:r>
              <a:rPr lang="pt-BR"/>
              <a:t>t	2</a:t>
            </a:r>
          </a:p>
          <a:p>
            <a:pPr eaLnBrk="1" hangingPunct="1"/>
            <a:r>
              <a:rPr lang="pt-BR"/>
              <a:t>dt	0.002</a:t>
            </a:r>
            <a:endParaRPr lang="it-IT"/>
          </a:p>
        </p:txBody>
      </p:sp>
      <p:sp>
        <p:nvSpPr>
          <p:cNvPr id="38917" name="Text Box 8"/>
          <p:cNvSpPr txBox="1">
            <a:spLocks noChangeArrowheads="1"/>
          </p:cNvSpPr>
          <p:nvPr/>
        </p:nvSpPr>
        <p:spPr bwMode="auto">
          <a:xfrm>
            <a:off x="5530850" y="3500438"/>
            <a:ext cx="2209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400"/>
              <a:t>P1 = (0,0)</a:t>
            </a:r>
          </a:p>
          <a:p>
            <a:pPr eaLnBrk="1" hangingPunct="1"/>
            <a:r>
              <a:rPr lang="it-IT" sz="2400"/>
              <a:t>P2 = (200,100)</a:t>
            </a:r>
          </a:p>
        </p:txBody>
      </p:sp>
      <p:sp>
        <p:nvSpPr>
          <p:cNvPr id="38918" name="AutoShape 9"/>
          <p:cNvSpPr>
            <a:spLocks noChangeArrowheads="1"/>
          </p:cNvSpPr>
          <p:nvPr/>
        </p:nvSpPr>
        <p:spPr bwMode="auto">
          <a:xfrm>
            <a:off x="3443288" y="3644900"/>
            <a:ext cx="1800225" cy="503238"/>
          </a:xfrm>
          <a:custGeom>
            <a:avLst/>
            <a:gdLst>
              <a:gd name="T0" fmla="*/ 1350169 w 21600"/>
              <a:gd name="T1" fmla="*/ 0 h 21600"/>
              <a:gd name="T2" fmla="*/ 0 w 21600"/>
              <a:gd name="T3" fmla="*/ 251619 h 21600"/>
              <a:gd name="T4" fmla="*/ 1350169 w 21600"/>
              <a:gd name="T5" fmla="*/ 503238 h 21600"/>
              <a:gd name="T6" fmla="*/ 1800225 w 21600"/>
              <a:gd name="T7" fmla="*/ 25161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8919" name="Text Box 11"/>
          <p:cNvSpPr txBox="1">
            <a:spLocks noChangeArrowheads="1"/>
          </p:cNvSpPr>
          <p:nvPr/>
        </p:nvSpPr>
        <p:spPr bwMode="auto">
          <a:xfrm>
            <a:off x="3616325" y="4600575"/>
            <a:ext cx="52768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Le popolazioni avranno un andamento periodico oscillante perché quando ci sono molte prede i predatori trovano molto cibo e crescono a loro volta, ma questo provoca una diminuzione di prede che a sua volta fa diminuire i predatori cosicché le prede riaumentano e così via.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738" y="2403475"/>
            <a:ext cx="3813175"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Rectangle 4"/>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3200" b="1" dirty="0">
                <a:solidFill>
                  <a:schemeClr val="tx2"/>
                </a:solidFill>
              </a:rPr>
              <a:t>Caso 1: risorse illimitate</a:t>
            </a:r>
          </a:p>
        </p:txBody>
      </p:sp>
      <p:sp>
        <p:nvSpPr>
          <p:cNvPr id="39940" name="Text Box 5"/>
          <p:cNvSpPr txBox="1">
            <a:spLocks noChangeArrowheads="1"/>
          </p:cNvSpPr>
          <p:nvPr/>
        </p:nvSpPr>
        <p:spPr bwMode="auto">
          <a:xfrm>
            <a:off x="1116013" y="1771650"/>
            <a:ext cx="345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Punto iniziale vicino a P1 = (0,0)</a:t>
            </a:r>
          </a:p>
        </p:txBody>
      </p:sp>
      <p:sp>
        <p:nvSpPr>
          <p:cNvPr id="39941" name="Text Box 6"/>
          <p:cNvSpPr txBox="1">
            <a:spLocks noChangeArrowheads="1"/>
          </p:cNvSpPr>
          <p:nvPr/>
        </p:nvSpPr>
        <p:spPr bwMode="auto">
          <a:xfrm>
            <a:off x="2916238" y="1196975"/>
            <a:ext cx="297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Studio dei punti di equilibrio</a:t>
            </a:r>
          </a:p>
        </p:txBody>
      </p:sp>
      <p:sp>
        <p:nvSpPr>
          <p:cNvPr id="39942" name="AutoShape 7"/>
          <p:cNvSpPr>
            <a:spLocks noChangeArrowheads="1"/>
          </p:cNvSpPr>
          <p:nvPr/>
        </p:nvSpPr>
        <p:spPr bwMode="auto">
          <a:xfrm>
            <a:off x="4572000" y="1844675"/>
            <a:ext cx="1871663" cy="287338"/>
          </a:xfrm>
          <a:custGeom>
            <a:avLst/>
            <a:gdLst>
              <a:gd name="T0" fmla="*/ 1403747 w 21600"/>
              <a:gd name="T1" fmla="*/ 0 h 21600"/>
              <a:gd name="T2" fmla="*/ 0 w 21600"/>
              <a:gd name="T3" fmla="*/ 143669 h 21600"/>
              <a:gd name="T4" fmla="*/ 1403747 w 21600"/>
              <a:gd name="T5" fmla="*/ 287338 h 21600"/>
              <a:gd name="T6" fmla="*/ 1871663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9943" name="Text Box 8"/>
          <p:cNvSpPr txBox="1">
            <a:spLocks noChangeArrowheads="1"/>
          </p:cNvSpPr>
          <p:nvPr/>
        </p:nvSpPr>
        <p:spPr bwMode="auto">
          <a:xfrm>
            <a:off x="6732588" y="1700213"/>
            <a:ext cx="193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x0 = 10 (prede)</a:t>
            </a:r>
          </a:p>
          <a:p>
            <a:pPr eaLnBrk="1" hangingPunct="1"/>
            <a:r>
              <a:rPr lang="it-IT"/>
              <a:t>y0 = 5 (predatori)</a:t>
            </a:r>
          </a:p>
        </p:txBody>
      </p:sp>
      <p:pic>
        <p:nvPicPr>
          <p:cNvPr id="3994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276475"/>
            <a:ext cx="3895725"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5" name="Text Box 11"/>
          <p:cNvSpPr txBox="1">
            <a:spLocks noChangeArrowheads="1"/>
          </p:cNvSpPr>
          <p:nvPr/>
        </p:nvSpPr>
        <p:spPr bwMode="auto">
          <a:xfrm>
            <a:off x="4572000" y="5229225"/>
            <a:ext cx="41592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P1 è instabile perché la traiettoria tende ad allontanarsene molto;</a:t>
            </a:r>
          </a:p>
          <a:p>
            <a:pPr eaLnBrk="1" hangingPunct="1"/>
            <a:r>
              <a:rPr lang="it-IT"/>
              <a:t>viene detto “</a:t>
            </a:r>
            <a:r>
              <a:rPr lang="it-IT">
                <a:solidFill>
                  <a:srgbClr val="FF0000"/>
                </a:solidFill>
              </a:rPr>
              <a:t>punto iperbolico</a:t>
            </a:r>
            <a:r>
              <a:rPr lang="it-IT"/>
              <a:t>” perché la traiettoria nei suoi pressi è simile ad un ramo di iperbole</a:t>
            </a:r>
          </a:p>
        </p:txBody>
      </p:sp>
      <p:sp>
        <p:nvSpPr>
          <p:cNvPr id="39946" name="Line 12"/>
          <p:cNvSpPr>
            <a:spLocks noChangeShapeType="1"/>
          </p:cNvSpPr>
          <p:nvPr/>
        </p:nvSpPr>
        <p:spPr bwMode="auto">
          <a:xfrm flipH="1">
            <a:off x="5148263" y="4149725"/>
            <a:ext cx="3603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9947" name="Text Box 14"/>
          <p:cNvSpPr txBox="1">
            <a:spLocks noChangeArrowheads="1"/>
          </p:cNvSpPr>
          <p:nvPr/>
        </p:nvSpPr>
        <p:spPr bwMode="auto">
          <a:xfrm>
            <a:off x="5487988" y="380841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P1</a:t>
            </a:r>
          </a:p>
        </p:txBody>
      </p:sp>
      <p:cxnSp>
        <p:nvCxnSpPr>
          <p:cNvPr id="14" name="Connettore 2 13"/>
          <p:cNvCxnSpPr/>
          <p:nvPr/>
        </p:nvCxnSpPr>
        <p:spPr>
          <a:xfrm flipH="1">
            <a:off x="5487988" y="4352925"/>
            <a:ext cx="463550" cy="1841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949" name="CasellaDiTesto 14"/>
          <p:cNvSpPr txBox="1">
            <a:spLocks noChangeArrowheads="1"/>
          </p:cNvSpPr>
          <p:nvPr/>
        </p:nvSpPr>
        <p:spPr bwMode="auto">
          <a:xfrm>
            <a:off x="5976938" y="4144963"/>
            <a:ext cx="466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3200" b="1" dirty="0">
                <a:solidFill>
                  <a:schemeClr val="tx2"/>
                </a:solidFill>
              </a:rPr>
              <a:t>Caso 1: risorse illimitate</a:t>
            </a:r>
          </a:p>
        </p:txBody>
      </p:sp>
      <p:sp>
        <p:nvSpPr>
          <p:cNvPr id="40963" name="Text Box 5"/>
          <p:cNvSpPr txBox="1">
            <a:spLocks noChangeArrowheads="1"/>
          </p:cNvSpPr>
          <p:nvPr/>
        </p:nvSpPr>
        <p:spPr bwMode="auto">
          <a:xfrm>
            <a:off x="2916238" y="1196975"/>
            <a:ext cx="297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Studio dei punti di equilibrio</a:t>
            </a:r>
          </a:p>
        </p:txBody>
      </p:sp>
      <p:sp>
        <p:nvSpPr>
          <p:cNvPr id="40964" name="Text Box 6"/>
          <p:cNvSpPr txBox="1">
            <a:spLocks noChangeArrowheads="1"/>
          </p:cNvSpPr>
          <p:nvPr/>
        </p:nvSpPr>
        <p:spPr bwMode="auto">
          <a:xfrm>
            <a:off x="879475" y="1936750"/>
            <a:ext cx="7148513"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Altra proprietà del punto di equilibrio iperbolico:</a:t>
            </a:r>
          </a:p>
          <a:p>
            <a:pPr eaLnBrk="1" hangingPunct="1"/>
            <a:endParaRPr lang="it-IT"/>
          </a:p>
          <a:p>
            <a:pPr eaLnBrk="1" hangingPunct="1"/>
            <a:r>
              <a:rPr lang="it-IT"/>
              <a:t>se scegliamo x=0 (assenza iniziale di prede), per qualunque valore iniziale di y questo tenderà comunque a zero perché i predatori, non trovando da mangiare, moriranno tutti;</a:t>
            </a:r>
          </a:p>
          <a:p>
            <a:pPr eaLnBrk="1" hangingPunct="1"/>
            <a:r>
              <a:rPr lang="it-IT"/>
              <a:t>se invece scegliamo y=0, per qualunque valore iniziale di x vi sarà una crescita esponenziale illimitata di prede perché non vengono mai mangiate ed hanno risorse illimitate.</a:t>
            </a:r>
          </a:p>
          <a:p>
            <a:pPr eaLnBrk="1" hangingPunct="1"/>
            <a:endParaRPr lang="it-IT"/>
          </a:p>
          <a:p>
            <a:pPr eaLnBrk="1" hangingPunct="1"/>
            <a:r>
              <a:rPr lang="it-IT"/>
              <a:t>Il punto iperbolico è dunque:</a:t>
            </a:r>
          </a:p>
          <a:p>
            <a:pPr eaLnBrk="1" hangingPunct="1">
              <a:buFontTx/>
              <a:buChar char="•"/>
            </a:pPr>
            <a:r>
              <a:rPr lang="it-IT">
                <a:solidFill>
                  <a:srgbClr val="FF0000"/>
                </a:solidFill>
              </a:rPr>
              <a:t>ATTRATTIVO</a:t>
            </a:r>
            <a:r>
              <a:rPr lang="it-IT"/>
              <a:t> lungo un asse (in questo caso l’asse y) </a:t>
            </a:r>
          </a:p>
          <a:p>
            <a:pPr eaLnBrk="1" hangingPunct="1">
              <a:buFontTx/>
              <a:buChar char="•"/>
            </a:pPr>
            <a:r>
              <a:rPr lang="it-IT">
                <a:solidFill>
                  <a:srgbClr val="FF0000"/>
                </a:solidFill>
              </a:rPr>
              <a:t>REPULSVO</a:t>
            </a:r>
            <a:r>
              <a:rPr lang="it-IT"/>
              <a:t> verso l’altro (asse x)</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468313" y="1627188"/>
            <a:ext cx="396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Punto iniziale vicino a P2 = (200,100)</a:t>
            </a:r>
          </a:p>
        </p:txBody>
      </p:sp>
      <p:sp>
        <p:nvSpPr>
          <p:cNvPr id="41987" name="Text Box 5"/>
          <p:cNvSpPr txBox="1">
            <a:spLocks noChangeArrowheads="1"/>
          </p:cNvSpPr>
          <p:nvPr/>
        </p:nvSpPr>
        <p:spPr bwMode="auto">
          <a:xfrm>
            <a:off x="2916238" y="1052513"/>
            <a:ext cx="297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Studio dei punti di equilibrio</a:t>
            </a:r>
          </a:p>
        </p:txBody>
      </p:sp>
      <p:sp>
        <p:nvSpPr>
          <p:cNvPr id="41988" name="AutoShape 6"/>
          <p:cNvSpPr>
            <a:spLocks noChangeArrowheads="1"/>
          </p:cNvSpPr>
          <p:nvPr/>
        </p:nvSpPr>
        <p:spPr bwMode="auto">
          <a:xfrm>
            <a:off x="4572000" y="1700213"/>
            <a:ext cx="1871663" cy="287337"/>
          </a:xfrm>
          <a:custGeom>
            <a:avLst/>
            <a:gdLst>
              <a:gd name="T0" fmla="*/ 1403747 w 21600"/>
              <a:gd name="T1" fmla="*/ 0 h 21600"/>
              <a:gd name="T2" fmla="*/ 0 w 21600"/>
              <a:gd name="T3" fmla="*/ 143669 h 21600"/>
              <a:gd name="T4" fmla="*/ 1403747 w 21600"/>
              <a:gd name="T5" fmla="*/ 287337 h 21600"/>
              <a:gd name="T6" fmla="*/ 1871663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1989" name="Text Box 7"/>
          <p:cNvSpPr txBox="1">
            <a:spLocks noChangeArrowheads="1"/>
          </p:cNvSpPr>
          <p:nvPr/>
        </p:nvSpPr>
        <p:spPr bwMode="auto">
          <a:xfrm>
            <a:off x="6732588" y="155575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x0 = 180</a:t>
            </a:r>
          </a:p>
          <a:p>
            <a:pPr eaLnBrk="1" hangingPunct="1"/>
            <a:r>
              <a:rPr lang="it-IT"/>
              <a:t>y0 = 120</a:t>
            </a:r>
          </a:p>
        </p:txBody>
      </p:sp>
      <p:sp>
        <p:nvSpPr>
          <p:cNvPr id="41990" name="Rectangle 8"/>
          <p:cNvSpPr>
            <a:spLocks noChangeArrowheads="1"/>
          </p:cNvSpPr>
          <p:nvPr/>
        </p:nvSpPr>
        <p:spPr bwMode="auto">
          <a:xfrm>
            <a:off x="457200" y="274638"/>
            <a:ext cx="82296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3200" b="1" dirty="0">
                <a:solidFill>
                  <a:schemeClr val="tx2"/>
                </a:solidFill>
              </a:rPr>
              <a:t>Caso 1: risorse illimitate</a:t>
            </a:r>
          </a:p>
        </p:txBody>
      </p:sp>
      <p:pic>
        <p:nvPicPr>
          <p:cNvPr id="4199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2133600"/>
            <a:ext cx="3935413"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2" name="Text Box 11"/>
          <p:cNvSpPr txBox="1">
            <a:spLocks noChangeArrowheads="1"/>
          </p:cNvSpPr>
          <p:nvPr/>
        </p:nvSpPr>
        <p:spPr bwMode="auto">
          <a:xfrm>
            <a:off x="4067175" y="5276850"/>
            <a:ext cx="4826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P2 è stabile ma non asintioticamente perché il sistema si mantiene sempre ad una distanza finita da esso;</a:t>
            </a:r>
          </a:p>
          <a:p>
            <a:pPr eaLnBrk="1" hangingPunct="1"/>
            <a:r>
              <a:rPr lang="it-IT"/>
              <a:t>viene detto “</a:t>
            </a:r>
            <a:r>
              <a:rPr lang="it-IT">
                <a:solidFill>
                  <a:srgbClr val="FF0000"/>
                </a:solidFill>
              </a:rPr>
              <a:t>centro</a:t>
            </a:r>
            <a:r>
              <a:rPr lang="it-IT"/>
              <a:t>” perché si trova al centro delle traiettorie ad esso vicine</a:t>
            </a:r>
          </a:p>
        </p:txBody>
      </p:sp>
      <p:grpSp>
        <p:nvGrpSpPr>
          <p:cNvPr id="41993" name="Group 14"/>
          <p:cNvGrpSpPr>
            <a:grpSpLocks/>
          </p:cNvGrpSpPr>
          <p:nvPr/>
        </p:nvGrpSpPr>
        <p:grpSpPr bwMode="auto">
          <a:xfrm>
            <a:off x="4284663" y="2332038"/>
            <a:ext cx="3813175" cy="2825750"/>
            <a:chOff x="2789" y="1605"/>
            <a:chExt cx="2402" cy="1780"/>
          </a:xfrm>
        </p:grpSpPr>
        <p:pic>
          <p:nvPicPr>
            <p:cNvPr id="419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 y="1605"/>
              <a:ext cx="2402" cy="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7" name="Line 12"/>
            <p:cNvSpPr>
              <a:spLocks noChangeShapeType="1"/>
            </p:cNvSpPr>
            <p:nvPr/>
          </p:nvSpPr>
          <p:spPr bwMode="auto">
            <a:xfrm flipV="1">
              <a:off x="3969" y="2069"/>
              <a:ext cx="226" cy="4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998" name="Text Box 13"/>
            <p:cNvSpPr txBox="1">
              <a:spLocks noChangeArrowheads="1"/>
            </p:cNvSpPr>
            <p:nvPr/>
          </p:nvSpPr>
          <p:spPr bwMode="auto">
            <a:xfrm>
              <a:off x="3775" y="2535"/>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P0</a:t>
              </a:r>
            </a:p>
          </p:txBody>
        </p:sp>
      </p:grpSp>
      <p:cxnSp>
        <p:nvCxnSpPr>
          <p:cNvPr id="3" name="Connettore 2 2"/>
          <p:cNvCxnSpPr/>
          <p:nvPr/>
        </p:nvCxnSpPr>
        <p:spPr>
          <a:xfrm flipH="1" flipV="1">
            <a:off x="6804025" y="3357563"/>
            <a:ext cx="215900" cy="635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1995" name="CasellaDiTesto 3"/>
          <p:cNvSpPr txBox="1">
            <a:spLocks noChangeArrowheads="1"/>
          </p:cNvSpPr>
          <p:nvPr/>
        </p:nvSpPr>
        <p:spPr bwMode="auto">
          <a:xfrm>
            <a:off x="6911975" y="4175125"/>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457200" y="274638"/>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3200" b="1" dirty="0">
                <a:solidFill>
                  <a:schemeClr val="tx2"/>
                </a:solidFill>
              </a:rPr>
              <a:t>Caso 2: risorse limitate</a:t>
            </a:r>
          </a:p>
        </p:txBody>
      </p:sp>
      <p:sp>
        <p:nvSpPr>
          <p:cNvPr id="43011" name="Text Box 11"/>
          <p:cNvSpPr txBox="1">
            <a:spLocks noChangeArrowheads="1"/>
          </p:cNvSpPr>
          <p:nvPr/>
        </p:nvSpPr>
        <p:spPr bwMode="auto">
          <a:xfrm>
            <a:off x="827088" y="1341438"/>
            <a:ext cx="5886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Si ottiene per E diverso da 0;</a:t>
            </a:r>
          </a:p>
          <a:p>
            <a:pPr eaLnBrk="1" hangingPunct="1"/>
            <a:r>
              <a:rPr lang="it-IT" dirty="0"/>
              <a:t>i punti di equilibrio (</a:t>
            </a:r>
            <a:r>
              <a:rPr lang="it-IT" dirty="0" err="1"/>
              <a:t>x,y</a:t>
            </a:r>
            <a:r>
              <a:rPr lang="it-IT" dirty="0"/>
              <a:t>) si ottengono ponendo a sistema:</a:t>
            </a:r>
          </a:p>
          <a:p>
            <a:pPr eaLnBrk="1" hangingPunct="1"/>
            <a:r>
              <a:rPr lang="it-IT" dirty="0"/>
              <a:t>Ax-Cxy-Ex</a:t>
            </a:r>
            <a:r>
              <a:rPr lang="it-IT" baseline="30000" dirty="0"/>
              <a:t>2</a:t>
            </a:r>
            <a:r>
              <a:rPr lang="it-IT" dirty="0"/>
              <a:t>=0;</a:t>
            </a:r>
          </a:p>
          <a:p>
            <a:pPr eaLnBrk="1" hangingPunct="1"/>
            <a:r>
              <a:rPr lang="it-IT" dirty="0"/>
              <a:t>-</a:t>
            </a:r>
            <a:r>
              <a:rPr lang="it-IT" dirty="0" err="1"/>
              <a:t>By+Dxy</a:t>
            </a:r>
            <a:r>
              <a:rPr lang="it-IT" dirty="0"/>
              <a:t>=0;</a:t>
            </a:r>
          </a:p>
        </p:txBody>
      </p:sp>
      <p:sp>
        <p:nvSpPr>
          <p:cNvPr id="43012" name="Text Box 12"/>
          <p:cNvSpPr txBox="1">
            <a:spLocks noChangeArrowheads="1"/>
          </p:cNvSpPr>
          <p:nvPr/>
        </p:nvSpPr>
        <p:spPr bwMode="auto">
          <a:xfrm>
            <a:off x="1042988" y="3794125"/>
            <a:ext cx="1679575" cy="2298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Input di prova:</a:t>
            </a:r>
          </a:p>
          <a:p>
            <a:pPr eaLnBrk="1" hangingPunct="1"/>
            <a:r>
              <a:rPr lang="pt-BR"/>
              <a:t>A	10</a:t>
            </a:r>
          </a:p>
          <a:p>
            <a:pPr eaLnBrk="1" hangingPunct="1"/>
            <a:r>
              <a:rPr lang="pt-BR"/>
              <a:t>B	10</a:t>
            </a:r>
          </a:p>
          <a:p>
            <a:pPr eaLnBrk="1" hangingPunct="1"/>
            <a:r>
              <a:rPr lang="pt-BR"/>
              <a:t>C	0.1</a:t>
            </a:r>
          </a:p>
          <a:p>
            <a:pPr eaLnBrk="1" hangingPunct="1"/>
            <a:r>
              <a:rPr lang="pt-BR"/>
              <a:t>D	0.05</a:t>
            </a:r>
          </a:p>
          <a:p>
            <a:pPr eaLnBrk="1" hangingPunct="1"/>
            <a:r>
              <a:rPr lang="pt-BR"/>
              <a:t>E	0.02</a:t>
            </a:r>
          </a:p>
          <a:p>
            <a:pPr eaLnBrk="1" hangingPunct="1"/>
            <a:r>
              <a:rPr lang="pt-BR"/>
              <a:t>t	5</a:t>
            </a:r>
          </a:p>
          <a:p>
            <a:pPr eaLnBrk="1" hangingPunct="1"/>
            <a:r>
              <a:rPr lang="pt-BR"/>
              <a:t>dt	0.002</a:t>
            </a:r>
            <a:endParaRPr lang="it-IT"/>
          </a:p>
        </p:txBody>
      </p:sp>
      <p:sp>
        <p:nvSpPr>
          <p:cNvPr id="43013" name="Text Box 13"/>
          <p:cNvSpPr txBox="1">
            <a:spLocks noChangeArrowheads="1"/>
          </p:cNvSpPr>
          <p:nvPr/>
        </p:nvSpPr>
        <p:spPr bwMode="auto">
          <a:xfrm>
            <a:off x="5508625" y="3709481"/>
            <a:ext cx="174278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2000" dirty="0"/>
              <a:t>P1 = (0,0)</a:t>
            </a:r>
          </a:p>
          <a:p>
            <a:pPr eaLnBrk="1" hangingPunct="1"/>
            <a:r>
              <a:rPr lang="it-IT" sz="2000" dirty="0"/>
              <a:t>P2 = (200,60)</a:t>
            </a:r>
          </a:p>
          <a:p>
            <a:pPr eaLnBrk="1" hangingPunct="1"/>
            <a:r>
              <a:rPr lang="it-IT" sz="2000" dirty="0"/>
              <a:t>P3 = (500,0)</a:t>
            </a:r>
          </a:p>
        </p:txBody>
      </p:sp>
      <p:sp>
        <p:nvSpPr>
          <p:cNvPr id="43014" name="AutoShape 14"/>
          <p:cNvSpPr>
            <a:spLocks noChangeArrowheads="1"/>
          </p:cNvSpPr>
          <p:nvPr/>
        </p:nvSpPr>
        <p:spPr bwMode="auto">
          <a:xfrm>
            <a:off x="3443288" y="3933825"/>
            <a:ext cx="1800225" cy="503238"/>
          </a:xfrm>
          <a:custGeom>
            <a:avLst/>
            <a:gdLst>
              <a:gd name="T0" fmla="*/ 1350169 w 21600"/>
              <a:gd name="T1" fmla="*/ 0 h 21600"/>
              <a:gd name="T2" fmla="*/ 0 w 21600"/>
              <a:gd name="T3" fmla="*/ 251619 h 21600"/>
              <a:gd name="T4" fmla="*/ 1350169 w 21600"/>
              <a:gd name="T5" fmla="*/ 503238 h 21600"/>
              <a:gd name="T6" fmla="*/ 1800225 w 21600"/>
              <a:gd name="T7" fmla="*/ 25161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3015" name="Text Box 15"/>
          <p:cNvSpPr txBox="1">
            <a:spLocks noChangeArrowheads="1"/>
          </p:cNvSpPr>
          <p:nvPr/>
        </p:nvSpPr>
        <p:spPr bwMode="auto">
          <a:xfrm>
            <a:off x="3419475" y="4941888"/>
            <a:ext cx="52768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Le popolazioni adesso avranno un andamento ad oscillazioni smorzate tanto più fortemente quanto più grande è il parametro E</a:t>
            </a:r>
          </a:p>
        </p:txBody>
      </p:sp>
      <p:graphicFrame>
        <p:nvGraphicFramePr>
          <p:cNvPr id="43016" name="Object 16"/>
          <p:cNvGraphicFramePr>
            <a:graphicFrameLocks noChangeAspect="1"/>
          </p:cNvGraphicFramePr>
          <p:nvPr/>
        </p:nvGraphicFramePr>
        <p:xfrm>
          <a:off x="2260600" y="2349500"/>
          <a:ext cx="1743075" cy="1212850"/>
        </p:xfrm>
        <a:graphic>
          <a:graphicData uri="http://schemas.openxmlformats.org/presentationml/2006/ole">
            <mc:AlternateContent xmlns:mc="http://schemas.openxmlformats.org/markup-compatibility/2006">
              <mc:Choice xmlns:v="urn:schemas-microsoft-com:vml" Requires="v">
                <p:oleObj spid="_x0000_s43077" name="Equation" r:id="rId3" imgW="876300" imgH="609600" progId="Equation.DSMT4">
                  <p:embed/>
                </p:oleObj>
              </mc:Choice>
              <mc:Fallback>
                <p:oleObj name="Equation" r:id="rId3" imgW="876300" imgH="609600"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2349500"/>
                        <a:ext cx="1743075" cy="121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7" name="Rectangle 17"/>
          <p:cNvSpPr>
            <a:spLocks noChangeArrowheads="1"/>
          </p:cNvSpPr>
          <p:nvPr/>
        </p:nvSpPr>
        <p:spPr bwMode="auto">
          <a:xfrm>
            <a:off x="4067175" y="2708275"/>
            <a:ext cx="1435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P3 = (A/E,0)</a:t>
            </a:r>
          </a:p>
        </p:txBody>
      </p:sp>
      <p:sp>
        <p:nvSpPr>
          <p:cNvPr id="43018" name="Rectangle 18"/>
          <p:cNvSpPr>
            <a:spLocks noChangeArrowheads="1"/>
          </p:cNvSpPr>
          <p:nvPr/>
        </p:nvSpPr>
        <p:spPr bwMode="auto">
          <a:xfrm>
            <a:off x="971550" y="2708275"/>
            <a:ext cx="132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P1 = (0,0); </a:t>
            </a:r>
          </a:p>
        </p:txBody>
      </p:sp>
      <p:sp>
        <p:nvSpPr>
          <p:cNvPr id="43019" name="Text Box 19"/>
          <p:cNvSpPr txBox="1">
            <a:spLocks noChangeArrowheads="1"/>
          </p:cNvSpPr>
          <p:nvPr/>
        </p:nvSpPr>
        <p:spPr bwMode="auto">
          <a:xfrm>
            <a:off x="5580062" y="2387600"/>
            <a:ext cx="33844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t>Il punto P2 perde significato fisico se E &gt; AD/B in quanto y2 diventa negativo (predatori &lt;0)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Sistema NON </a:t>
            </a:r>
            <a:r>
              <a:rPr lang="it-IT" dirty="0"/>
              <a:t>complesso</a:t>
            </a:r>
          </a:p>
        </p:txBody>
      </p:sp>
      <p:sp>
        <p:nvSpPr>
          <p:cNvPr id="3" name="Rettangolo 2"/>
          <p:cNvSpPr/>
          <p:nvPr/>
        </p:nvSpPr>
        <p:spPr>
          <a:xfrm>
            <a:off x="611560" y="1859340"/>
            <a:ext cx="7704856" cy="3647152"/>
          </a:xfrm>
          <a:prstGeom prst="rect">
            <a:avLst/>
          </a:prstGeom>
        </p:spPr>
        <p:txBody>
          <a:bodyPr wrap="square">
            <a:spAutoFit/>
          </a:bodyPr>
          <a:lstStyle/>
          <a:p>
            <a:pPr>
              <a:lnSpc>
                <a:spcPct val="150000"/>
              </a:lnSpc>
            </a:pPr>
            <a:r>
              <a:rPr lang="it-IT" sz="2200" dirty="0"/>
              <a:t>Ad esempio, un mucchio di sabbia non è un sistema </a:t>
            </a:r>
          </a:p>
          <a:p>
            <a:pPr>
              <a:lnSpc>
                <a:spcPct val="150000"/>
              </a:lnSpc>
            </a:pPr>
            <a:r>
              <a:rPr lang="it-IT" sz="2200" dirty="0"/>
              <a:t>complesso, anche se formato da tantissime parti in quanto </a:t>
            </a:r>
          </a:p>
          <a:p>
            <a:pPr marL="342900" indent="-342900">
              <a:lnSpc>
                <a:spcPct val="150000"/>
              </a:lnSpc>
              <a:buFont typeface="Wingdings" panose="05000000000000000000" pitchFamily="2" charset="2"/>
              <a:buChar char="ü"/>
            </a:pPr>
            <a:r>
              <a:rPr lang="it-IT" sz="2200" dirty="0"/>
              <a:t>È un insieme non strutturato di elementi</a:t>
            </a:r>
          </a:p>
          <a:p>
            <a:pPr marL="342900" indent="-342900">
              <a:lnSpc>
                <a:spcPct val="150000"/>
              </a:lnSpc>
              <a:buFont typeface="Wingdings" panose="05000000000000000000" pitchFamily="2" charset="2"/>
              <a:buChar char="ü"/>
            </a:pPr>
            <a:r>
              <a:rPr lang="it-IT" sz="2200" dirty="0"/>
              <a:t>i granelli non interagiscono tra di loro, non comunicano, e il loro comportamento non è influenzato dagli altri</a:t>
            </a:r>
          </a:p>
          <a:p>
            <a:pPr marL="342900" indent="-342900">
              <a:lnSpc>
                <a:spcPct val="150000"/>
              </a:lnSpc>
              <a:buFont typeface="Wingdings" panose="05000000000000000000" pitchFamily="2" charset="2"/>
              <a:buChar char="ü"/>
            </a:pPr>
            <a:r>
              <a:rPr lang="it-IT" sz="2200" dirty="0"/>
              <a:t>Non si adattano all’ambiente né mutano struttura evolvendo</a:t>
            </a:r>
          </a:p>
        </p:txBody>
      </p:sp>
    </p:spTree>
    <p:extLst>
      <p:ext uri="{BB962C8B-B14F-4D97-AF65-F5344CB8AC3E}">
        <p14:creationId xmlns:p14="http://schemas.microsoft.com/office/powerpoint/2010/main" val="4235887554"/>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95288" y="188913"/>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3200" b="1" dirty="0">
                <a:solidFill>
                  <a:schemeClr val="tx2"/>
                </a:solidFill>
              </a:rPr>
              <a:t>Caso 2: risorse limitate</a:t>
            </a:r>
          </a:p>
        </p:txBody>
      </p:sp>
      <p:sp>
        <p:nvSpPr>
          <p:cNvPr id="45059" name="Text Box 5"/>
          <p:cNvSpPr txBox="1">
            <a:spLocks noChangeArrowheads="1"/>
          </p:cNvSpPr>
          <p:nvPr/>
        </p:nvSpPr>
        <p:spPr bwMode="auto">
          <a:xfrm>
            <a:off x="2916238" y="1052513"/>
            <a:ext cx="297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Studio dei punti di equilibrio</a:t>
            </a:r>
          </a:p>
        </p:txBody>
      </p:sp>
      <p:sp>
        <p:nvSpPr>
          <p:cNvPr id="45060" name="Text Box 6"/>
          <p:cNvSpPr txBox="1">
            <a:spLocks noChangeArrowheads="1"/>
          </p:cNvSpPr>
          <p:nvPr/>
        </p:nvSpPr>
        <p:spPr bwMode="auto">
          <a:xfrm>
            <a:off x="1116013" y="1627188"/>
            <a:ext cx="345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Punto iniziale vicino a P1 = (0,0)</a:t>
            </a:r>
          </a:p>
        </p:txBody>
      </p:sp>
      <p:sp>
        <p:nvSpPr>
          <p:cNvPr id="45061" name="AutoShape 7"/>
          <p:cNvSpPr>
            <a:spLocks noChangeArrowheads="1"/>
          </p:cNvSpPr>
          <p:nvPr/>
        </p:nvSpPr>
        <p:spPr bwMode="auto">
          <a:xfrm>
            <a:off x="4572000" y="1700213"/>
            <a:ext cx="1871663" cy="287337"/>
          </a:xfrm>
          <a:custGeom>
            <a:avLst/>
            <a:gdLst>
              <a:gd name="T0" fmla="*/ 1403747 w 21600"/>
              <a:gd name="T1" fmla="*/ 0 h 21600"/>
              <a:gd name="T2" fmla="*/ 0 w 21600"/>
              <a:gd name="T3" fmla="*/ 143669 h 21600"/>
              <a:gd name="T4" fmla="*/ 1403747 w 21600"/>
              <a:gd name="T5" fmla="*/ 287337 h 21600"/>
              <a:gd name="T6" fmla="*/ 1871663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5062" name="Text Box 8"/>
          <p:cNvSpPr txBox="1">
            <a:spLocks noChangeArrowheads="1"/>
          </p:cNvSpPr>
          <p:nvPr/>
        </p:nvSpPr>
        <p:spPr bwMode="auto">
          <a:xfrm>
            <a:off x="6732588" y="1555750"/>
            <a:ext cx="939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x0 = 10</a:t>
            </a:r>
          </a:p>
          <a:p>
            <a:pPr eaLnBrk="1" hangingPunct="1"/>
            <a:r>
              <a:rPr lang="it-IT"/>
              <a:t>y0 = 5</a:t>
            </a:r>
          </a:p>
        </p:txBody>
      </p:sp>
      <p:pic>
        <p:nvPicPr>
          <p:cNvPr id="4506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276475"/>
            <a:ext cx="3840163" cy="43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4" name="Picture 10"/>
          <p:cNvPicPr>
            <a:picLocks noChangeAspect="1" noChangeArrowheads="1"/>
          </p:cNvPicPr>
          <p:nvPr/>
        </p:nvPicPr>
        <p:blipFill>
          <a:blip r:embed="rId3">
            <a:extLst>
              <a:ext uri="{28A0092B-C50C-407E-A947-70E740481C1C}">
                <a14:useLocalDpi xmlns:a14="http://schemas.microsoft.com/office/drawing/2010/main" val="0"/>
              </a:ext>
            </a:extLst>
          </a:blip>
          <a:srcRect r="4341"/>
          <a:stretch>
            <a:fillRect/>
          </a:stretch>
        </p:blipFill>
        <p:spPr bwMode="auto">
          <a:xfrm>
            <a:off x="4427538" y="2420938"/>
            <a:ext cx="424815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5" name="Text Box 12"/>
          <p:cNvSpPr txBox="1">
            <a:spLocks noChangeArrowheads="1"/>
          </p:cNvSpPr>
          <p:nvPr/>
        </p:nvSpPr>
        <p:spPr bwMode="auto">
          <a:xfrm>
            <a:off x="4500563" y="5876925"/>
            <a:ext cx="417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P1 è instabile ed</a:t>
            </a:r>
            <a:r>
              <a:rPr lang="it-IT">
                <a:solidFill>
                  <a:srgbClr val="FF0000"/>
                </a:solidFill>
              </a:rPr>
              <a:t> </a:t>
            </a:r>
            <a:r>
              <a:rPr lang="it-IT"/>
              <a:t>iperbolico (repulsivo su x ed attrattivo su y)</a:t>
            </a:r>
          </a:p>
        </p:txBody>
      </p:sp>
      <p:sp>
        <p:nvSpPr>
          <p:cNvPr id="45066" name="Text Box 13"/>
          <p:cNvSpPr txBox="1">
            <a:spLocks noChangeArrowheads="1"/>
          </p:cNvSpPr>
          <p:nvPr/>
        </p:nvSpPr>
        <p:spPr bwMode="auto">
          <a:xfrm>
            <a:off x="5418233" y="4967892"/>
            <a:ext cx="4667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dirty="0">
                <a:solidFill>
                  <a:srgbClr val="FF0000"/>
                </a:solidFill>
              </a:rPr>
              <a:t>P1</a:t>
            </a:r>
            <a:endParaRPr lang="it-IT" dirty="0">
              <a:solidFill>
                <a:srgbClr val="00FF00"/>
              </a:solidFill>
            </a:endParaRPr>
          </a:p>
        </p:txBody>
      </p:sp>
      <p:sp>
        <p:nvSpPr>
          <p:cNvPr id="45067" name="Rectangle 15"/>
          <p:cNvSpPr>
            <a:spLocks noChangeArrowheads="1"/>
          </p:cNvSpPr>
          <p:nvPr/>
        </p:nvSpPr>
        <p:spPr bwMode="auto">
          <a:xfrm>
            <a:off x="6084888" y="350043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P2</a:t>
            </a:r>
          </a:p>
        </p:txBody>
      </p:sp>
      <p:sp>
        <p:nvSpPr>
          <p:cNvPr id="45068" name="Rectangle 16"/>
          <p:cNvSpPr>
            <a:spLocks noChangeArrowheads="1"/>
          </p:cNvSpPr>
          <p:nvPr/>
        </p:nvSpPr>
        <p:spPr bwMode="auto">
          <a:xfrm>
            <a:off x="7885113" y="4862513"/>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0000"/>
                </a:solidFill>
              </a:rPr>
              <a:t>P3</a:t>
            </a:r>
          </a:p>
        </p:txBody>
      </p:sp>
      <p:sp>
        <p:nvSpPr>
          <p:cNvPr id="2" name="Rettangolo 1"/>
          <p:cNvSpPr/>
          <p:nvPr/>
        </p:nvSpPr>
        <p:spPr>
          <a:xfrm>
            <a:off x="5075052" y="4677847"/>
            <a:ext cx="466794" cy="369332"/>
          </a:xfrm>
          <a:prstGeom prst="rect">
            <a:avLst/>
          </a:prstGeom>
        </p:spPr>
        <p:txBody>
          <a:bodyPr wrap="none">
            <a:spAutoFit/>
          </a:bodyPr>
          <a:lstStyle/>
          <a:p>
            <a:pPr eaLnBrk="1" hangingPunct="1"/>
            <a:r>
              <a:rPr lang="it-IT" dirty="0">
                <a:solidFill>
                  <a:srgbClr val="00FF00"/>
                </a:solidFill>
              </a:rPr>
              <a:t>P0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395288" y="11588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3200" b="1">
                <a:solidFill>
                  <a:schemeClr val="tx2"/>
                </a:solidFill>
              </a:rPr>
              <a:t>Caso 2: risorse limitate</a:t>
            </a:r>
          </a:p>
        </p:txBody>
      </p:sp>
      <p:sp>
        <p:nvSpPr>
          <p:cNvPr id="44035" name="Text Box 5"/>
          <p:cNvSpPr txBox="1">
            <a:spLocks noChangeArrowheads="1"/>
          </p:cNvSpPr>
          <p:nvPr/>
        </p:nvSpPr>
        <p:spPr bwMode="auto">
          <a:xfrm>
            <a:off x="2916238" y="981075"/>
            <a:ext cx="297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Studio dei punti di equilibrio</a:t>
            </a:r>
          </a:p>
        </p:txBody>
      </p:sp>
      <p:sp>
        <p:nvSpPr>
          <p:cNvPr id="44036" name="Text Box 6"/>
          <p:cNvSpPr txBox="1">
            <a:spLocks noChangeArrowheads="1"/>
          </p:cNvSpPr>
          <p:nvPr/>
        </p:nvSpPr>
        <p:spPr bwMode="auto">
          <a:xfrm>
            <a:off x="468313" y="1555750"/>
            <a:ext cx="383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Punto iniziale vicino a P2 = (200,60)</a:t>
            </a:r>
          </a:p>
        </p:txBody>
      </p:sp>
      <p:sp>
        <p:nvSpPr>
          <p:cNvPr id="44037" name="AutoShape 7"/>
          <p:cNvSpPr>
            <a:spLocks noChangeArrowheads="1"/>
          </p:cNvSpPr>
          <p:nvPr/>
        </p:nvSpPr>
        <p:spPr bwMode="auto">
          <a:xfrm>
            <a:off x="4572000" y="1628775"/>
            <a:ext cx="1871663" cy="287338"/>
          </a:xfrm>
          <a:custGeom>
            <a:avLst/>
            <a:gdLst>
              <a:gd name="T0" fmla="*/ 1403747 w 21600"/>
              <a:gd name="T1" fmla="*/ 0 h 21600"/>
              <a:gd name="T2" fmla="*/ 0 w 21600"/>
              <a:gd name="T3" fmla="*/ 143669 h 21600"/>
              <a:gd name="T4" fmla="*/ 1403747 w 21600"/>
              <a:gd name="T5" fmla="*/ 287338 h 21600"/>
              <a:gd name="T6" fmla="*/ 1871663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4038" name="Text Box 8"/>
          <p:cNvSpPr txBox="1">
            <a:spLocks noChangeArrowheads="1"/>
          </p:cNvSpPr>
          <p:nvPr/>
        </p:nvSpPr>
        <p:spPr bwMode="auto">
          <a:xfrm>
            <a:off x="6732588" y="1484313"/>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x0 = 250</a:t>
            </a:r>
          </a:p>
          <a:p>
            <a:pPr eaLnBrk="1" hangingPunct="1"/>
            <a:r>
              <a:rPr lang="it-IT"/>
              <a:t>y0 = 90</a:t>
            </a:r>
          </a:p>
        </p:txBody>
      </p:sp>
      <p:pic>
        <p:nvPicPr>
          <p:cNvPr id="4403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205038"/>
            <a:ext cx="3840162"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4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278063"/>
            <a:ext cx="3840163"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1" name="Text Box 11"/>
          <p:cNvSpPr txBox="1">
            <a:spLocks noChangeArrowheads="1"/>
          </p:cNvSpPr>
          <p:nvPr/>
        </p:nvSpPr>
        <p:spPr bwMode="auto">
          <a:xfrm>
            <a:off x="7216775" y="306228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P0</a:t>
            </a:r>
          </a:p>
        </p:txBody>
      </p:sp>
      <p:sp>
        <p:nvSpPr>
          <p:cNvPr id="44042" name="Text Box 12"/>
          <p:cNvSpPr txBox="1">
            <a:spLocks noChangeArrowheads="1"/>
          </p:cNvSpPr>
          <p:nvPr/>
        </p:nvSpPr>
        <p:spPr bwMode="auto">
          <a:xfrm>
            <a:off x="5632450" y="3952875"/>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P2</a:t>
            </a:r>
          </a:p>
        </p:txBody>
      </p:sp>
      <p:sp>
        <p:nvSpPr>
          <p:cNvPr id="44043" name="Line 13"/>
          <p:cNvSpPr>
            <a:spLocks noChangeShapeType="1"/>
          </p:cNvSpPr>
          <p:nvPr/>
        </p:nvSpPr>
        <p:spPr bwMode="auto">
          <a:xfrm flipV="1">
            <a:off x="6084888" y="3716338"/>
            <a:ext cx="64770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4044" name="Text Box 14"/>
          <p:cNvSpPr txBox="1">
            <a:spLocks noChangeArrowheads="1"/>
          </p:cNvSpPr>
          <p:nvPr/>
        </p:nvSpPr>
        <p:spPr bwMode="auto">
          <a:xfrm>
            <a:off x="4284663" y="5262563"/>
            <a:ext cx="451961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P2 = equilibrio asintoticamente stabile;</a:t>
            </a:r>
          </a:p>
          <a:p>
            <a:pPr eaLnBrk="1" hangingPunct="1"/>
            <a:r>
              <a:rPr lang="it-IT"/>
              <a:t>poiché le traiettorie hanno un andamento spiraleggiante verso di esso, viene detto “</a:t>
            </a:r>
            <a:r>
              <a:rPr lang="it-IT">
                <a:solidFill>
                  <a:srgbClr val="FF0000"/>
                </a:solidFill>
              </a:rPr>
              <a:t>fuoco stabile</a:t>
            </a:r>
            <a:r>
              <a:rPr lang="it-IT"/>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395288" y="188913"/>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3200" b="1" dirty="0">
                <a:solidFill>
                  <a:schemeClr val="tx2"/>
                </a:solidFill>
              </a:rPr>
              <a:t>Caso 2: risorse limitate</a:t>
            </a:r>
          </a:p>
        </p:txBody>
      </p:sp>
      <p:sp>
        <p:nvSpPr>
          <p:cNvPr id="46083" name="Text Box 5"/>
          <p:cNvSpPr txBox="1">
            <a:spLocks noChangeArrowheads="1"/>
          </p:cNvSpPr>
          <p:nvPr/>
        </p:nvSpPr>
        <p:spPr bwMode="auto">
          <a:xfrm>
            <a:off x="2916238" y="1052513"/>
            <a:ext cx="297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Studio dei punti di equilibrio</a:t>
            </a:r>
          </a:p>
        </p:txBody>
      </p:sp>
      <p:sp>
        <p:nvSpPr>
          <p:cNvPr id="46084" name="Text Box 6"/>
          <p:cNvSpPr txBox="1">
            <a:spLocks noChangeArrowheads="1"/>
          </p:cNvSpPr>
          <p:nvPr/>
        </p:nvSpPr>
        <p:spPr bwMode="auto">
          <a:xfrm>
            <a:off x="684213" y="1628775"/>
            <a:ext cx="370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Punto iniziale vicino a P3 = (500,0)</a:t>
            </a:r>
          </a:p>
        </p:txBody>
      </p:sp>
      <p:sp>
        <p:nvSpPr>
          <p:cNvPr id="46085" name="AutoShape 7"/>
          <p:cNvSpPr>
            <a:spLocks noChangeArrowheads="1"/>
          </p:cNvSpPr>
          <p:nvPr/>
        </p:nvSpPr>
        <p:spPr bwMode="auto">
          <a:xfrm>
            <a:off x="4572000" y="1700213"/>
            <a:ext cx="1871663" cy="287337"/>
          </a:xfrm>
          <a:custGeom>
            <a:avLst/>
            <a:gdLst>
              <a:gd name="T0" fmla="*/ 1403747 w 21600"/>
              <a:gd name="T1" fmla="*/ 0 h 21600"/>
              <a:gd name="T2" fmla="*/ 0 w 21600"/>
              <a:gd name="T3" fmla="*/ 143669 h 21600"/>
              <a:gd name="T4" fmla="*/ 1403747 w 21600"/>
              <a:gd name="T5" fmla="*/ 287337 h 21600"/>
              <a:gd name="T6" fmla="*/ 1871663 w 21600"/>
              <a:gd name="T7" fmla="*/ 1436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6086" name="Text Box 8"/>
          <p:cNvSpPr txBox="1">
            <a:spLocks noChangeArrowheads="1"/>
          </p:cNvSpPr>
          <p:nvPr/>
        </p:nvSpPr>
        <p:spPr bwMode="auto">
          <a:xfrm>
            <a:off x="6732588" y="1555750"/>
            <a:ext cx="106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x0 = 600</a:t>
            </a:r>
          </a:p>
          <a:p>
            <a:pPr eaLnBrk="1" hangingPunct="1"/>
            <a:r>
              <a:rPr lang="it-IT"/>
              <a:t>y0 = 5</a:t>
            </a:r>
          </a:p>
        </p:txBody>
      </p:sp>
      <p:pic>
        <p:nvPicPr>
          <p:cNvPr id="46087" name="Picture 9"/>
          <p:cNvPicPr>
            <a:picLocks noChangeAspect="1" noChangeArrowheads="1"/>
          </p:cNvPicPr>
          <p:nvPr/>
        </p:nvPicPr>
        <p:blipFill>
          <a:blip r:embed="rId2">
            <a:extLst>
              <a:ext uri="{28A0092B-C50C-407E-A947-70E740481C1C}">
                <a14:useLocalDpi xmlns:a14="http://schemas.microsoft.com/office/drawing/2010/main" val="0"/>
              </a:ext>
            </a:extLst>
          </a:blip>
          <a:srcRect r="4382"/>
          <a:stretch>
            <a:fillRect/>
          </a:stretch>
        </p:blipFill>
        <p:spPr bwMode="auto">
          <a:xfrm>
            <a:off x="4500563" y="2276475"/>
            <a:ext cx="4176712" cy="32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89138"/>
            <a:ext cx="3840162"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9" name="Text Box 11"/>
          <p:cNvSpPr txBox="1">
            <a:spLocks noChangeArrowheads="1"/>
          </p:cNvSpPr>
          <p:nvPr/>
        </p:nvSpPr>
        <p:spPr bwMode="auto">
          <a:xfrm>
            <a:off x="4500563" y="5876925"/>
            <a:ext cx="4175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t>P3 è instabile ed</a:t>
            </a:r>
            <a:r>
              <a:rPr lang="it-IT">
                <a:solidFill>
                  <a:srgbClr val="FF0000"/>
                </a:solidFill>
              </a:rPr>
              <a:t> </a:t>
            </a:r>
            <a:r>
              <a:rPr lang="it-IT"/>
              <a:t>iperbolico (repulsivo su y ed attrattivo su x)</a:t>
            </a:r>
          </a:p>
        </p:txBody>
      </p:sp>
      <p:sp>
        <p:nvSpPr>
          <p:cNvPr id="46090" name="Text Box 12"/>
          <p:cNvSpPr txBox="1">
            <a:spLocks noChangeArrowheads="1"/>
          </p:cNvSpPr>
          <p:nvPr/>
        </p:nvSpPr>
        <p:spPr bwMode="auto">
          <a:xfrm>
            <a:off x="5056188" y="4745038"/>
            <a:ext cx="46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solidFill>
                  <a:srgbClr val="FF0000"/>
                </a:solidFill>
              </a:rPr>
              <a:t>P1</a:t>
            </a:r>
          </a:p>
        </p:txBody>
      </p:sp>
      <p:sp>
        <p:nvSpPr>
          <p:cNvPr id="46091" name="Text Box 13"/>
          <p:cNvSpPr txBox="1">
            <a:spLocks noChangeArrowheads="1"/>
          </p:cNvSpPr>
          <p:nvPr/>
        </p:nvSpPr>
        <p:spPr bwMode="auto">
          <a:xfrm>
            <a:off x="5795963" y="34290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solidFill>
                  <a:srgbClr val="FF0000"/>
                </a:solidFill>
              </a:rPr>
              <a:t>P2</a:t>
            </a:r>
          </a:p>
        </p:txBody>
      </p:sp>
      <p:sp>
        <p:nvSpPr>
          <p:cNvPr id="46092" name="Text Box 14"/>
          <p:cNvSpPr txBox="1">
            <a:spLocks noChangeArrowheads="1"/>
          </p:cNvSpPr>
          <p:nvPr/>
        </p:nvSpPr>
        <p:spPr bwMode="auto">
          <a:xfrm>
            <a:off x="7019925" y="47244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solidFill>
                  <a:srgbClr val="FF0000"/>
                </a:solidFill>
              </a:rPr>
              <a:t>P3</a:t>
            </a:r>
          </a:p>
        </p:txBody>
      </p:sp>
      <p:sp>
        <p:nvSpPr>
          <p:cNvPr id="46093" name="Text Box 15"/>
          <p:cNvSpPr txBox="1">
            <a:spLocks noChangeArrowheads="1"/>
          </p:cNvSpPr>
          <p:nvPr/>
        </p:nvSpPr>
        <p:spPr bwMode="auto">
          <a:xfrm>
            <a:off x="7740650" y="4581525"/>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a:solidFill>
                  <a:srgbClr val="00FF00"/>
                </a:solidFill>
              </a:rPr>
              <a:t>P0</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457200" y="274638"/>
            <a:ext cx="8229600" cy="706090"/>
          </a:xfrm>
        </p:spPr>
        <p:txBody>
          <a:bodyPr/>
          <a:lstStyle/>
          <a:p>
            <a:pPr eaLnBrk="1" hangingPunct="1"/>
            <a:r>
              <a:rPr lang="it-IT" sz="3200" b="1" dirty="0"/>
              <a:t>Sistemi a tre gradi di libertà</a:t>
            </a:r>
          </a:p>
        </p:txBody>
      </p:sp>
      <p:sp>
        <p:nvSpPr>
          <p:cNvPr id="2" name="CasellaDiTesto 1">
            <a:extLst>
              <a:ext uri="{FF2B5EF4-FFF2-40B4-BE49-F238E27FC236}">
                <a16:creationId xmlns:a16="http://schemas.microsoft.com/office/drawing/2014/main" id="{97F7FFE9-D893-4365-9A3E-2F1D466AABD1}"/>
              </a:ext>
            </a:extLst>
          </p:cNvPr>
          <p:cNvSpPr txBox="1"/>
          <p:nvPr/>
        </p:nvSpPr>
        <p:spPr>
          <a:xfrm>
            <a:off x="151559" y="980728"/>
            <a:ext cx="8840882" cy="369332"/>
          </a:xfrm>
          <a:prstGeom prst="rect">
            <a:avLst/>
          </a:prstGeom>
          <a:noFill/>
        </p:spPr>
        <p:txBody>
          <a:bodyPr wrap="none" rtlCol="0">
            <a:spAutoFit/>
          </a:bodyPr>
          <a:lstStyle/>
          <a:p>
            <a:r>
              <a:rPr lang="it-IT" dirty="0"/>
              <a:t>Esempio: equazioni di Lorenz per le instabilità </a:t>
            </a:r>
            <a:r>
              <a:rPr lang="it-IT" dirty="0" err="1"/>
              <a:t>termoconvettive</a:t>
            </a:r>
            <a:r>
              <a:rPr lang="it-IT" dirty="0"/>
              <a:t> ed insorgere del caos</a:t>
            </a:r>
          </a:p>
        </p:txBody>
      </p:sp>
      <p:sp>
        <p:nvSpPr>
          <p:cNvPr id="5" name="Rettangolo 4">
            <a:extLst>
              <a:ext uri="{FF2B5EF4-FFF2-40B4-BE49-F238E27FC236}">
                <a16:creationId xmlns:a16="http://schemas.microsoft.com/office/drawing/2014/main" id="{EF2CB973-C9DE-4992-82F2-0487F2DA3FDD}"/>
              </a:ext>
            </a:extLst>
          </p:cNvPr>
          <p:cNvSpPr/>
          <p:nvPr/>
        </p:nvSpPr>
        <p:spPr>
          <a:xfrm>
            <a:off x="475456" y="1484784"/>
            <a:ext cx="8128992" cy="5016758"/>
          </a:xfrm>
          <a:prstGeom prst="rect">
            <a:avLst/>
          </a:prstGeom>
        </p:spPr>
        <p:txBody>
          <a:bodyPr wrap="square">
            <a:spAutoFit/>
          </a:bodyPr>
          <a:lstStyle/>
          <a:p>
            <a:r>
              <a:rPr lang="it-IT" sz="1600" dirty="0"/>
              <a:t>L’equazione di Lorenz si incontra nella descrizione semplificata dei moti convettivi nei fluidi; è famosa per avere, tra le sue soluzioni, il famoso attrattore omonimo di cui si parla quando si nomina il famoso effetto farfalla.</a:t>
            </a:r>
          </a:p>
          <a:p>
            <a:r>
              <a:rPr lang="it-IT" sz="1600" dirty="0"/>
              <a:t>L’equazione è scritta come segue, nella sua forma più generale:</a:t>
            </a:r>
          </a:p>
          <a:p>
            <a:endParaRPr lang="it-IT" sz="1600" dirty="0"/>
          </a:p>
          <a:p>
            <a:r>
              <a:rPr lang="it-IT" sz="1600" dirty="0"/>
              <a:t>x˙ = σ(y − x)   (nel programma σ=C)</a:t>
            </a:r>
          </a:p>
          <a:p>
            <a:r>
              <a:rPr lang="it-IT" sz="1600" dirty="0"/>
              <a:t>y˙ = </a:t>
            </a:r>
            <a:r>
              <a:rPr lang="it-IT" sz="1600" dirty="0" err="1"/>
              <a:t>ρx</a:t>
            </a:r>
            <a:r>
              <a:rPr lang="it-IT" sz="1600" dirty="0"/>
              <a:t> − </a:t>
            </a:r>
            <a:r>
              <a:rPr lang="it-IT" sz="1600" dirty="0" err="1"/>
              <a:t>xz</a:t>
            </a:r>
            <a:r>
              <a:rPr lang="it-IT" sz="1600" dirty="0"/>
              <a:t> − y (nel programma ρ=D)</a:t>
            </a:r>
          </a:p>
          <a:p>
            <a:r>
              <a:rPr lang="it-IT" sz="1600" dirty="0"/>
              <a:t>z˙ = </a:t>
            </a:r>
            <a:r>
              <a:rPr lang="it-IT" sz="1600" dirty="0" err="1"/>
              <a:t>xy</a:t>
            </a:r>
            <a:r>
              <a:rPr lang="it-IT" sz="1600" dirty="0"/>
              <a:t> − βz (nel programma β=B)</a:t>
            </a:r>
          </a:p>
          <a:p>
            <a:endParaRPr lang="it-IT" sz="1600" dirty="0"/>
          </a:p>
          <a:p>
            <a:r>
              <a:rPr lang="it-IT" sz="1600" dirty="0"/>
              <a:t>ma, in pratica, i due parametri σ (C) e β (B) sono tenuti fissi ai valori rispettivi di 10 e 8/3 (valori corrispondenti a casi di interesse fisico), mentre il parametro ρ (D) viene lasciato libero ed è quindi l’unico parametro da cui il sistema, di fatto, dipende (</a:t>
            </a:r>
            <a:r>
              <a:rPr lang="it-IT" sz="1600" b="1" dirty="0">
                <a:solidFill>
                  <a:srgbClr val="FF0000"/>
                </a:solidFill>
              </a:rPr>
              <a:t>parametro di controllo</a:t>
            </a:r>
            <a:r>
              <a:rPr lang="it-IT" sz="1600" dirty="0"/>
              <a:t>). </a:t>
            </a:r>
          </a:p>
          <a:p>
            <a:r>
              <a:rPr lang="it-IT" sz="1600" dirty="0"/>
              <a:t>L’intervallo di valori di ρ corrispondente a casi che abbiano un contenuto fisico plausibile si discosta poco o nulla da ρ = 1 (corrispondente alla soglia del moto nelle </a:t>
            </a:r>
            <a:r>
              <a:rPr lang="it-IT" sz="1600" dirty="0" err="1"/>
              <a:t>termoconvezioni</a:t>
            </a:r>
            <a:r>
              <a:rPr lang="it-IT" sz="1600" dirty="0"/>
              <a:t>) ma il sistema ha acquisito maggiore notorietà proprio quando ρ assume valori assai lontani da 1 (l’attrattore di Lorenz si ha per ρ = 28); in tal caso l’interesse del sistema è puramente speculativo poiché rappresenta il primo esempio storico di sistema dinamico con pochi gradi di libertà a presentare un comportamento caotico (la mappa di </a:t>
            </a:r>
            <a:r>
              <a:rPr lang="it-IT" sz="1600" dirty="0" err="1"/>
              <a:t>Hénon</a:t>
            </a:r>
            <a:r>
              <a:rPr lang="it-IT" sz="1600" dirty="0"/>
              <a:t> è di almeno un anno più giovane).</a:t>
            </a:r>
          </a:p>
        </p:txBody>
      </p:sp>
    </p:spTree>
    <p:extLst>
      <p:ext uri="{BB962C8B-B14F-4D97-AF65-F5344CB8AC3E}">
        <p14:creationId xmlns:p14="http://schemas.microsoft.com/office/powerpoint/2010/main" val="740283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0AA19-9109-4D48-BD52-B7E93D6E6B54}"/>
              </a:ext>
            </a:extLst>
          </p:cNvPr>
          <p:cNvSpPr>
            <a:spLocks noGrp="1"/>
          </p:cNvSpPr>
          <p:nvPr>
            <p:ph type="title"/>
          </p:nvPr>
        </p:nvSpPr>
        <p:spPr/>
        <p:txBody>
          <a:bodyPr/>
          <a:lstStyle/>
          <a:p>
            <a:r>
              <a:rPr lang="it-IT" sz="3200" b="1" dirty="0"/>
              <a:t>Visualizzazione per D =0.5</a:t>
            </a:r>
          </a:p>
        </p:txBody>
      </p:sp>
      <p:sp>
        <p:nvSpPr>
          <p:cNvPr id="4" name="Rettangolo 3">
            <a:extLst>
              <a:ext uri="{FF2B5EF4-FFF2-40B4-BE49-F238E27FC236}">
                <a16:creationId xmlns:a16="http://schemas.microsoft.com/office/drawing/2014/main" id="{F22DBB76-D42D-415E-A18B-AD53CFDCEF4A}"/>
              </a:ext>
            </a:extLst>
          </p:cNvPr>
          <p:cNvSpPr/>
          <p:nvPr/>
        </p:nvSpPr>
        <p:spPr>
          <a:xfrm>
            <a:off x="492122" y="1402079"/>
            <a:ext cx="3467616" cy="646331"/>
          </a:xfrm>
          <a:prstGeom prst="rect">
            <a:avLst/>
          </a:prstGeom>
        </p:spPr>
        <p:txBody>
          <a:bodyPr wrap="none">
            <a:spAutoFit/>
          </a:bodyPr>
          <a:lstStyle/>
          <a:p>
            <a:r>
              <a:rPr lang="fr-FR" dirty="0" err="1"/>
              <a:t>inserire</a:t>
            </a:r>
            <a:r>
              <a:rPr lang="fr-FR" dirty="0"/>
              <a:t> x0, y0, z0, t, </a:t>
            </a:r>
            <a:r>
              <a:rPr lang="fr-FR" dirty="0" err="1"/>
              <a:t>dt</a:t>
            </a:r>
            <a:r>
              <a:rPr lang="fr-FR" dirty="0"/>
              <a:t>, B, C, D</a:t>
            </a:r>
            <a:endParaRPr lang="it-IT" dirty="0"/>
          </a:p>
          <a:p>
            <a:r>
              <a:rPr lang="it-IT" dirty="0" err="1"/>
              <a:t>lorentz</a:t>
            </a:r>
            <a:r>
              <a:rPr lang="it-IT" dirty="0"/>
              <a:t>(1,2,0,5,0.01,2.66,10,0.5)</a:t>
            </a:r>
          </a:p>
        </p:txBody>
      </p:sp>
      <p:pic>
        <p:nvPicPr>
          <p:cNvPr id="3" name="Immagine 2">
            <a:extLst>
              <a:ext uri="{FF2B5EF4-FFF2-40B4-BE49-F238E27FC236}">
                <a16:creationId xmlns:a16="http://schemas.microsoft.com/office/drawing/2014/main" id="{C9A703F8-E287-4274-9E14-4FD1F83A7E5B}"/>
              </a:ext>
            </a:extLst>
          </p:cNvPr>
          <p:cNvPicPr>
            <a:picLocks noChangeAspect="1"/>
          </p:cNvPicPr>
          <p:nvPr/>
        </p:nvPicPr>
        <p:blipFill>
          <a:blip r:embed="rId2"/>
          <a:stretch>
            <a:fillRect/>
          </a:stretch>
        </p:blipFill>
        <p:spPr>
          <a:xfrm>
            <a:off x="202080" y="2708920"/>
            <a:ext cx="4489358" cy="3363715"/>
          </a:xfrm>
          <a:prstGeom prst="rect">
            <a:avLst/>
          </a:prstGeom>
        </p:spPr>
      </p:pic>
      <p:sp>
        <p:nvSpPr>
          <p:cNvPr id="12" name="CasellaDiTesto 11">
            <a:extLst>
              <a:ext uri="{FF2B5EF4-FFF2-40B4-BE49-F238E27FC236}">
                <a16:creationId xmlns:a16="http://schemas.microsoft.com/office/drawing/2014/main" id="{A4196F32-93DB-440F-BB01-7C7252F308BF}"/>
              </a:ext>
            </a:extLst>
          </p:cNvPr>
          <p:cNvSpPr txBox="1"/>
          <p:nvPr/>
        </p:nvSpPr>
        <p:spPr>
          <a:xfrm>
            <a:off x="4948888" y="2393937"/>
            <a:ext cx="3651384" cy="369332"/>
          </a:xfrm>
          <a:prstGeom prst="rect">
            <a:avLst/>
          </a:prstGeom>
          <a:noFill/>
        </p:spPr>
        <p:txBody>
          <a:bodyPr wrap="none" rtlCol="0">
            <a:spAutoFit/>
          </a:bodyPr>
          <a:lstStyle/>
          <a:p>
            <a:r>
              <a:rPr lang="it-IT" dirty="0"/>
              <a:t>Tutte le «velocità» tendono a zero</a:t>
            </a:r>
          </a:p>
        </p:txBody>
      </p:sp>
      <p:pic>
        <p:nvPicPr>
          <p:cNvPr id="13" name="Immagine 12">
            <a:extLst>
              <a:ext uri="{FF2B5EF4-FFF2-40B4-BE49-F238E27FC236}">
                <a16:creationId xmlns:a16="http://schemas.microsoft.com/office/drawing/2014/main" id="{E5966A35-BE78-4329-A5A1-5D3005CAD4B5}"/>
              </a:ext>
            </a:extLst>
          </p:cNvPr>
          <p:cNvPicPr>
            <a:picLocks noChangeAspect="1"/>
          </p:cNvPicPr>
          <p:nvPr/>
        </p:nvPicPr>
        <p:blipFill>
          <a:blip r:embed="rId3"/>
          <a:stretch>
            <a:fillRect/>
          </a:stretch>
        </p:blipFill>
        <p:spPr>
          <a:xfrm>
            <a:off x="4283968" y="2590714"/>
            <a:ext cx="4621185" cy="3462488"/>
          </a:xfrm>
          <a:prstGeom prst="rect">
            <a:avLst/>
          </a:prstGeom>
        </p:spPr>
      </p:pic>
      <p:sp>
        <p:nvSpPr>
          <p:cNvPr id="14" name="Rettangolo 13">
            <a:extLst>
              <a:ext uri="{FF2B5EF4-FFF2-40B4-BE49-F238E27FC236}">
                <a16:creationId xmlns:a16="http://schemas.microsoft.com/office/drawing/2014/main" id="{5C21E315-3F06-4765-AAC1-A3ADD8563097}"/>
              </a:ext>
            </a:extLst>
          </p:cNvPr>
          <p:cNvSpPr/>
          <p:nvPr/>
        </p:nvSpPr>
        <p:spPr>
          <a:xfrm>
            <a:off x="943531" y="3036880"/>
            <a:ext cx="2628918" cy="861774"/>
          </a:xfrm>
          <a:prstGeom prst="rect">
            <a:avLst/>
          </a:prstGeom>
        </p:spPr>
        <p:txBody>
          <a:bodyPr wrap="square">
            <a:spAutoFit/>
          </a:bodyPr>
          <a:lstStyle/>
          <a:p>
            <a:r>
              <a:rPr lang="it-IT" sz="1600" dirty="0"/>
              <a:t>P1=(0,0,0)</a:t>
            </a:r>
          </a:p>
          <a:p>
            <a:r>
              <a:rPr lang="it-IT" sz="1600" dirty="0"/>
              <a:t>P2=(0,0,0)</a:t>
            </a:r>
          </a:p>
          <a:p>
            <a:r>
              <a:rPr lang="it-IT" sz="1600" dirty="0"/>
              <a:t>P3=(0,0,0)</a:t>
            </a:r>
          </a:p>
        </p:txBody>
      </p:sp>
      <p:sp>
        <p:nvSpPr>
          <p:cNvPr id="7" name="Figura a mano libera: forma 6">
            <a:extLst>
              <a:ext uri="{FF2B5EF4-FFF2-40B4-BE49-F238E27FC236}">
                <a16:creationId xmlns:a16="http://schemas.microsoft.com/office/drawing/2014/main" id="{EE13D729-8B37-42A4-A9AE-3907DED96737}"/>
              </a:ext>
            </a:extLst>
          </p:cNvPr>
          <p:cNvSpPr/>
          <p:nvPr/>
        </p:nvSpPr>
        <p:spPr>
          <a:xfrm>
            <a:off x="3088283" y="3189244"/>
            <a:ext cx="691629" cy="671804"/>
          </a:xfrm>
          <a:custGeom>
            <a:avLst/>
            <a:gdLst>
              <a:gd name="connsiteX0" fmla="*/ 0 w 691629"/>
              <a:gd name="connsiteY0" fmla="*/ 0 h 671804"/>
              <a:gd name="connsiteX1" fmla="*/ 690465 w 691629"/>
              <a:gd name="connsiteY1" fmla="*/ 270588 h 671804"/>
              <a:gd name="connsiteX2" fmla="*/ 177282 w 691629"/>
              <a:gd name="connsiteY2" fmla="*/ 671804 h 671804"/>
              <a:gd name="connsiteX3" fmla="*/ 177282 w 691629"/>
              <a:gd name="connsiteY3" fmla="*/ 671804 h 671804"/>
            </a:gdLst>
            <a:ahLst/>
            <a:cxnLst>
              <a:cxn ang="0">
                <a:pos x="connsiteX0" y="connsiteY0"/>
              </a:cxn>
              <a:cxn ang="0">
                <a:pos x="connsiteX1" y="connsiteY1"/>
              </a:cxn>
              <a:cxn ang="0">
                <a:pos x="connsiteX2" y="connsiteY2"/>
              </a:cxn>
              <a:cxn ang="0">
                <a:pos x="connsiteX3" y="connsiteY3"/>
              </a:cxn>
            </a:cxnLst>
            <a:rect l="l" t="t" r="r" b="b"/>
            <a:pathLst>
              <a:path w="691629" h="671804">
                <a:moveTo>
                  <a:pt x="0" y="0"/>
                </a:moveTo>
                <a:cubicBezTo>
                  <a:pt x="330459" y="79310"/>
                  <a:pt x="660918" y="158621"/>
                  <a:pt x="690465" y="270588"/>
                </a:cubicBezTo>
                <a:cubicBezTo>
                  <a:pt x="720012" y="382555"/>
                  <a:pt x="177282" y="671804"/>
                  <a:pt x="177282" y="671804"/>
                </a:cubicBezTo>
                <a:lnTo>
                  <a:pt x="177282" y="671804"/>
                </a:lnTo>
              </a:path>
            </a:pathLst>
          </a:custGeom>
          <a:ln>
            <a:headEnd type="none" w="med" len="med"/>
            <a:tailEnd type="arrow"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605397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0AA19-9109-4D48-BD52-B7E93D6E6B54}"/>
              </a:ext>
            </a:extLst>
          </p:cNvPr>
          <p:cNvSpPr>
            <a:spLocks noGrp="1"/>
          </p:cNvSpPr>
          <p:nvPr>
            <p:ph type="title"/>
          </p:nvPr>
        </p:nvSpPr>
        <p:spPr>
          <a:xfrm>
            <a:off x="472518" y="259721"/>
            <a:ext cx="8229600" cy="1143000"/>
          </a:xfrm>
        </p:spPr>
        <p:txBody>
          <a:bodyPr/>
          <a:lstStyle/>
          <a:p>
            <a:r>
              <a:rPr lang="it-IT" sz="3200" b="1" dirty="0"/>
              <a:t>Visualizzazione per D =20</a:t>
            </a:r>
          </a:p>
        </p:txBody>
      </p:sp>
      <p:sp>
        <p:nvSpPr>
          <p:cNvPr id="4" name="Rettangolo 3">
            <a:extLst>
              <a:ext uri="{FF2B5EF4-FFF2-40B4-BE49-F238E27FC236}">
                <a16:creationId xmlns:a16="http://schemas.microsoft.com/office/drawing/2014/main" id="{F22DBB76-D42D-415E-A18B-AD53CFDCEF4A}"/>
              </a:ext>
            </a:extLst>
          </p:cNvPr>
          <p:cNvSpPr/>
          <p:nvPr/>
        </p:nvSpPr>
        <p:spPr>
          <a:xfrm>
            <a:off x="492122" y="1402079"/>
            <a:ext cx="3531736" cy="646331"/>
          </a:xfrm>
          <a:prstGeom prst="rect">
            <a:avLst/>
          </a:prstGeom>
        </p:spPr>
        <p:txBody>
          <a:bodyPr wrap="none">
            <a:spAutoFit/>
          </a:bodyPr>
          <a:lstStyle/>
          <a:p>
            <a:r>
              <a:rPr lang="fr-FR" dirty="0" err="1"/>
              <a:t>inserire</a:t>
            </a:r>
            <a:r>
              <a:rPr lang="fr-FR" dirty="0"/>
              <a:t> x0, y0, z0, t, </a:t>
            </a:r>
            <a:r>
              <a:rPr lang="fr-FR" dirty="0" err="1"/>
              <a:t>dt</a:t>
            </a:r>
            <a:r>
              <a:rPr lang="fr-FR" dirty="0"/>
              <a:t>, B, C, D</a:t>
            </a:r>
            <a:endParaRPr lang="it-IT" dirty="0"/>
          </a:p>
          <a:p>
            <a:r>
              <a:rPr lang="it-IT" dirty="0" err="1"/>
              <a:t>lorentz</a:t>
            </a:r>
            <a:r>
              <a:rPr lang="it-IT" dirty="0"/>
              <a:t>(1,2,0,20,0.01,2.66,10,20)</a:t>
            </a:r>
          </a:p>
        </p:txBody>
      </p:sp>
      <p:sp>
        <p:nvSpPr>
          <p:cNvPr id="10" name="CasellaDiTesto 9">
            <a:extLst>
              <a:ext uri="{FF2B5EF4-FFF2-40B4-BE49-F238E27FC236}">
                <a16:creationId xmlns:a16="http://schemas.microsoft.com/office/drawing/2014/main" id="{0FA294D0-4640-44F6-8F88-9AB52920BEBC}"/>
              </a:ext>
            </a:extLst>
          </p:cNvPr>
          <p:cNvSpPr txBox="1"/>
          <p:nvPr/>
        </p:nvSpPr>
        <p:spPr>
          <a:xfrm>
            <a:off x="2987824" y="6177101"/>
            <a:ext cx="2210862" cy="369332"/>
          </a:xfrm>
          <a:prstGeom prst="rect">
            <a:avLst/>
          </a:prstGeom>
          <a:noFill/>
        </p:spPr>
        <p:txBody>
          <a:bodyPr wrap="none" rtlCol="0">
            <a:spAutoFit/>
          </a:bodyPr>
          <a:lstStyle/>
          <a:p>
            <a:r>
              <a:rPr lang="it-IT" dirty="0"/>
              <a:t>Attrattore di </a:t>
            </a:r>
            <a:r>
              <a:rPr lang="it-IT" dirty="0" err="1"/>
              <a:t>Lorentz</a:t>
            </a:r>
            <a:endParaRPr lang="it-IT" dirty="0"/>
          </a:p>
        </p:txBody>
      </p:sp>
      <p:sp>
        <p:nvSpPr>
          <p:cNvPr id="13" name="CasellaDiTesto 12">
            <a:extLst>
              <a:ext uri="{FF2B5EF4-FFF2-40B4-BE49-F238E27FC236}">
                <a16:creationId xmlns:a16="http://schemas.microsoft.com/office/drawing/2014/main" id="{CC1191FF-F8A1-40C7-AAAF-709B00D053FA}"/>
              </a:ext>
            </a:extLst>
          </p:cNvPr>
          <p:cNvSpPr txBox="1"/>
          <p:nvPr/>
        </p:nvSpPr>
        <p:spPr>
          <a:xfrm>
            <a:off x="4740555" y="2002243"/>
            <a:ext cx="4077957" cy="646331"/>
          </a:xfrm>
          <a:prstGeom prst="rect">
            <a:avLst/>
          </a:prstGeom>
          <a:noFill/>
        </p:spPr>
        <p:txBody>
          <a:bodyPr wrap="square" rtlCol="0">
            <a:spAutoFit/>
          </a:bodyPr>
          <a:lstStyle/>
          <a:p>
            <a:r>
              <a:rPr lang="it-IT" dirty="0"/>
              <a:t>Le «velocità» tendono ad oscillare intorno all’attrattore</a:t>
            </a:r>
          </a:p>
        </p:txBody>
      </p:sp>
      <p:sp>
        <p:nvSpPr>
          <p:cNvPr id="9" name="CasellaDiTesto 8">
            <a:extLst>
              <a:ext uri="{FF2B5EF4-FFF2-40B4-BE49-F238E27FC236}">
                <a16:creationId xmlns:a16="http://schemas.microsoft.com/office/drawing/2014/main" id="{FA5BA0EA-BF86-4015-AAB7-05E0B0BE4773}"/>
              </a:ext>
            </a:extLst>
          </p:cNvPr>
          <p:cNvSpPr txBox="1"/>
          <p:nvPr/>
        </p:nvSpPr>
        <p:spPr>
          <a:xfrm>
            <a:off x="5184460" y="1193207"/>
            <a:ext cx="1178528" cy="369332"/>
          </a:xfrm>
          <a:prstGeom prst="rect">
            <a:avLst/>
          </a:prstGeom>
          <a:noFill/>
        </p:spPr>
        <p:txBody>
          <a:bodyPr wrap="none" rtlCol="0">
            <a:spAutoFit/>
          </a:bodyPr>
          <a:lstStyle/>
          <a:p>
            <a:r>
              <a:rPr lang="it-IT" dirty="0"/>
              <a:t>D</a:t>
            </a:r>
            <a:r>
              <a:rPr lang="it-IT" baseline="-25000" dirty="0"/>
              <a:t>c</a:t>
            </a:r>
            <a:r>
              <a:rPr lang="it-IT" dirty="0"/>
              <a:t> = 27.7</a:t>
            </a:r>
          </a:p>
        </p:txBody>
      </p:sp>
      <p:pic>
        <p:nvPicPr>
          <p:cNvPr id="15" name="Immagine 14">
            <a:extLst>
              <a:ext uri="{FF2B5EF4-FFF2-40B4-BE49-F238E27FC236}">
                <a16:creationId xmlns:a16="http://schemas.microsoft.com/office/drawing/2014/main" id="{789343AD-3B3B-40D5-BE20-4311789231CF}"/>
              </a:ext>
            </a:extLst>
          </p:cNvPr>
          <p:cNvPicPr>
            <a:picLocks noChangeAspect="1"/>
          </p:cNvPicPr>
          <p:nvPr/>
        </p:nvPicPr>
        <p:blipFill>
          <a:blip r:embed="rId2"/>
          <a:stretch>
            <a:fillRect/>
          </a:stretch>
        </p:blipFill>
        <p:spPr>
          <a:xfrm>
            <a:off x="131007" y="2607753"/>
            <a:ext cx="4609548" cy="3453768"/>
          </a:xfrm>
          <a:prstGeom prst="rect">
            <a:avLst/>
          </a:prstGeom>
        </p:spPr>
      </p:pic>
      <p:cxnSp>
        <p:nvCxnSpPr>
          <p:cNvPr id="16" name="Connettore 2 15">
            <a:extLst>
              <a:ext uri="{FF2B5EF4-FFF2-40B4-BE49-F238E27FC236}">
                <a16:creationId xmlns:a16="http://schemas.microsoft.com/office/drawing/2014/main" id="{0C9B27B6-8229-4266-A60F-B36029B02499}"/>
              </a:ext>
            </a:extLst>
          </p:cNvPr>
          <p:cNvCxnSpPr>
            <a:cxnSpLocks/>
          </p:cNvCxnSpPr>
          <p:nvPr/>
        </p:nvCxnSpPr>
        <p:spPr>
          <a:xfrm flipH="1" flipV="1">
            <a:off x="1691680" y="5157192"/>
            <a:ext cx="1296144" cy="12045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8" name="Immagine 17">
            <a:extLst>
              <a:ext uri="{FF2B5EF4-FFF2-40B4-BE49-F238E27FC236}">
                <a16:creationId xmlns:a16="http://schemas.microsoft.com/office/drawing/2014/main" id="{64D229EA-F356-4561-9C8A-51F55F3A17EC}"/>
              </a:ext>
            </a:extLst>
          </p:cNvPr>
          <p:cNvPicPr>
            <a:picLocks noChangeAspect="1"/>
          </p:cNvPicPr>
          <p:nvPr/>
        </p:nvPicPr>
        <p:blipFill>
          <a:blip r:embed="rId3"/>
          <a:stretch>
            <a:fillRect/>
          </a:stretch>
        </p:blipFill>
        <p:spPr>
          <a:xfrm>
            <a:off x="4211960" y="2542874"/>
            <a:ext cx="4837209" cy="3624347"/>
          </a:xfrm>
          <a:prstGeom prst="rect">
            <a:avLst/>
          </a:prstGeom>
        </p:spPr>
      </p:pic>
      <p:sp>
        <p:nvSpPr>
          <p:cNvPr id="19" name="Rettangolo 18">
            <a:extLst>
              <a:ext uri="{FF2B5EF4-FFF2-40B4-BE49-F238E27FC236}">
                <a16:creationId xmlns:a16="http://schemas.microsoft.com/office/drawing/2014/main" id="{8D0EB459-D637-4DCA-B5F4-50767642E25F}"/>
              </a:ext>
            </a:extLst>
          </p:cNvPr>
          <p:cNvSpPr/>
          <p:nvPr/>
        </p:nvSpPr>
        <p:spPr>
          <a:xfrm>
            <a:off x="943531" y="3036880"/>
            <a:ext cx="2628918" cy="861774"/>
          </a:xfrm>
          <a:prstGeom prst="rect">
            <a:avLst/>
          </a:prstGeom>
        </p:spPr>
        <p:txBody>
          <a:bodyPr wrap="square">
            <a:spAutoFit/>
          </a:bodyPr>
          <a:lstStyle/>
          <a:p>
            <a:r>
              <a:rPr lang="it-IT" sz="1600" dirty="0"/>
              <a:t>P1=(0,0,0)</a:t>
            </a:r>
          </a:p>
          <a:p>
            <a:r>
              <a:rPr lang="it-IT" sz="1600" dirty="0"/>
              <a:t>P2=(7.1,7.1,19)</a:t>
            </a:r>
          </a:p>
          <a:p>
            <a:r>
              <a:rPr lang="it-IT" sz="1600" dirty="0"/>
              <a:t>P3=(-7.1,-7.1,19)</a:t>
            </a:r>
          </a:p>
        </p:txBody>
      </p:sp>
      <p:cxnSp>
        <p:nvCxnSpPr>
          <p:cNvPr id="5" name="Connettore 2 4">
            <a:extLst>
              <a:ext uri="{FF2B5EF4-FFF2-40B4-BE49-F238E27FC236}">
                <a16:creationId xmlns:a16="http://schemas.microsoft.com/office/drawing/2014/main" id="{D06B0DA9-DACC-414D-BA60-A5D49F96DCB5}"/>
              </a:ext>
            </a:extLst>
          </p:cNvPr>
          <p:cNvCxnSpPr>
            <a:cxnSpLocks/>
          </p:cNvCxnSpPr>
          <p:nvPr/>
        </p:nvCxnSpPr>
        <p:spPr>
          <a:xfrm flipV="1">
            <a:off x="2843808" y="3212976"/>
            <a:ext cx="504056" cy="613670"/>
          </a:xfrm>
          <a:prstGeom prst="straightConnector1">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19748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40AA19-9109-4D48-BD52-B7E93D6E6B54}"/>
              </a:ext>
            </a:extLst>
          </p:cNvPr>
          <p:cNvSpPr>
            <a:spLocks noGrp="1"/>
          </p:cNvSpPr>
          <p:nvPr>
            <p:ph type="title"/>
          </p:nvPr>
        </p:nvSpPr>
        <p:spPr>
          <a:xfrm>
            <a:off x="472518" y="259721"/>
            <a:ext cx="8229600" cy="1143000"/>
          </a:xfrm>
        </p:spPr>
        <p:txBody>
          <a:bodyPr/>
          <a:lstStyle/>
          <a:p>
            <a:r>
              <a:rPr lang="it-IT" sz="3200" b="1" dirty="0"/>
              <a:t>Visualizzazione per D =30</a:t>
            </a:r>
          </a:p>
        </p:txBody>
      </p:sp>
      <p:sp>
        <p:nvSpPr>
          <p:cNvPr id="4" name="Rettangolo 3">
            <a:extLst>
              <a:ext uri="{FF2B5EF4-FFF2-40B4-BE49-F238E27FC236}">
                <a16:creationId xmlns:a16="http://schemas.microsoft.com/office/drawing/2014/main" id="{F22DBB76-D42D-415E-A18B-AD53CFDCEF4A}"/>
              </a:ext>
            </a:extLst>
          </p:cNvPr>
          <p:cNvSpPr/>
          <p:nvPr/>
        </p:nvSpPr>
        <p:spPr>
          <a:xfrm>
            <a:off x="492122" y="1402079"/>
            <a:ext cx="3531736" cy="646331"/>
          </a:xfrm>
          <a:prstGeom prst="rect">
            <a:avLst/>
          </a:prstGeom>
        </p:spPr>
        <p:txBody>
          <a:bodyPr wrap="none">
            <a:spAutoFit/>
          </a:bodyPr>
          <a:lstStyle/>
          <a:p>
            <a:r>
              <a:rPr lang="fr-FR" dirty="0" err="1"/>
              <a:t>inserire</a:t>
            </a:r>
            <a:r>
              <a:rPr lang="fr-FR" dirty="0"/>
              <a:t> x0, y0, z0, t, </a:t>
            </a:r>
            <a:r>
              <a:rPr lang="fr-FR" dirty="0" err="1"/>
              <a:t>dt</a:t>
            </a:r>
            <a:r>
              <a:rPr lang="fr-FR" dirty="0"/>
              <a:t>, B, C, D</a:t>
            </a:r>
            <a:endParaRPr lang="it-IT" dirty="0"/>
          </a:p>
          <a:p>
            <a:r>
              <a:rPr lang="it-IT" dirty="0" err="1"/>
              <a:t>lorentz</a:t>
            </a:r>
            <a:r>
              <a:rPr lang="it-IT" dirty="0"/>
              <a:t>(1,2,0,30,0.01,2.66,10,30)</a:t>
            </a:r>
          </a:p>
        </p:txBody>
      </p:sp>
      <p:sp>
        <p:nvSpPr>
          <p:cNvPr id="10" name="CasellaDiTesto 9">
            <a:extLst>
              <a:ext uri="{FF2B5EF4-FFF2-40B4-BE49-F238E27FC236}">
                <a16:creationId xmlns:a16="http://schemas.microsoft.com/office/drawing/2014/main" id="{0FA294D0-4640-44F6-8F88-9AB52920BEBC}"/>
              </a:ext>
            </a:extLst>
          </p:cNvPr>
          <p:cNvSpPr txBox="1"/>
          <p:nvPr/>
        </p:nvSpPr>
        <p:spPr>
          <a:xfrm>
            <a:off x="2987824" y="6177101"/>
            <a:ext cx="1685077" cy="369332"/>
          </a:xfrm>
          <a:prstGeom prst="rect">
            <a:avLst/>
          </a:prstGeom>
          <a:noFill/>
        </p:spPr>
        <p:txBody>
          <a:bodyPr wrap="none" rtlCol="0">
            <a:spAutoFit/>
          </a:bodyPr>
          <a:lstStyle/>
          <a:p>
            <a:r>
              <a:rPr lang="it-IT" dirty="0"/>
              <a:t>Attrattori strani</a:t>
            </a:r>
          </a:p>
        </p:txBody>
      </p:sp>
      <p:sp>
        <p:nvSpPr>
          <p:cNvPr id="13" name="CasellaDiTesto 12">
            <a:extLst>
              <a:ext uri="{FF2B5EF4-FFF2-40B4-BE49-F238E27FC236}">
                <a16:creationId xmlns:a16="http://schemas.microsoft.com/office/drawing/2014/main" id="{CC1191FF-F8A1-40C7-AAAF-709B00D053FA}"/>
              </a:ext>
            </a:extLst>
          </p:cNvPr>
          <p:cNvSpPr txBox="1"/>
          <p:nvPr/>
        </p:nvSpPr>
        <p:spPr>
          <a:xfrm>
            <a:off x="4814523" y="2175748"/>
            <a:ext cx="4262705" cy="369332"/>
          </a:xfrm>
          <a:prstGeom prst="rect">
            <a:avLst/>
          </a:prstGeom>
          <a:noFill/>
        </p:spPr>
        <p:txBody>
          <a:bodyPr wrap="none" rtlCol="0">
            <a:spAutoFit/>
          </a:bodyPr>
          <a:lstStyle/>
          <a:p>
            <a:r>
              <a:rPr lang="it-IT" dirty="0"/>
              <a:t>Le «velocità» hanno andamento caotico</a:t>
            </a:r>
          </a:p>
        </p:txBody>
      </p:sp>
      <p:pic>
        <p:nvPicPr>
          <p:cNvPr id="14" name="Immagine 13">
            <a:extLst>
              <a:ext uri="{FF2B5EF4-FFF2-40B4-BE49-F238E27FC236}">
                <a16:creationId xmlns:a16="http://schemas.microsoft.com/office/drawing/2014/main" id="{9F49AF2C-DEB5-48B4-AF70-1AE89E67B762}"/>
              </a:ext>
            </a:extLst>
          </p:cNvPr>
          <p:cNvPicPr>
            <a:picLocks noChangeAspect="1"/>
          </p:cNvPicPr>
          <p:nvPr/>
        </p:nvPicPr>
        <p:blipFill>
          <a:blip r:embed="rId2"/>
          <a:stretch>
            <a:fillRect/>
          </a:stretch>
        </p:blipFill>
        <p:spPr>
          <a:xfrm>
            <a:off x="35496" y="2348880"/>
            <a:ext cx="4686091" cy="3511119"/>
          </a:xfrm>
          <a:prstGeom prst="rect">
            <a:avLst/>
          </a:prstGeom>
        </p:spPr>
      </p:pic>
      <p:pic>
        <p:nvPicPr>
          <p:cNvPr id="15" name="Immagine 14">
            <a:extLst>
              <a:ext uri="{FF2B5EF4-FFF2-40B4-BE49-F238E27FC236}">
                <a16:creationId xmlns:a16="http://schemas.microsoft.com/office/drawing/2014/main" id="{D4CCBC31-8797-4388-ACBD-CEFA504EDB0D}"/>
              </a:ext>
            </a:extLst>
          </p:cNvPr>
          <p:cNvPicPr>
            <a:picLocks noChangeAspect="1"/>
          </p:cNvPicPr>
          <p:nvPr/>
        </p:nvPicPr>
        <p:blipFill>
          <a:blip r:embed="rId3"/>
          <a:stretch>
            <a:fillRect/>
          </a:stretch>
        </p:blipFill>
        <p:spPr>
          <a:xfrm>
            <a:off x="4355976" y="2552754"/>
            <a:ext cx="4837209" cy="3624347"/>
          </a:xfrm>
          <a:prstGeom prst="rect">
            <a:avLst/>
          </a:prstGeom>
        </p:spPr>
      </p:pic>
      <p:cxnSp>
        <p:nvCxnSpPr>
          <p:cNvPr id="16" name="Connettore 2 15">
            <a:extLst>
              <a:ext uri="{FF2B5EF4-FFF2-40B4-BE49-F238E27FC236}">
                <a16:creationId xmlns:a16="http://schemas.microsoft.com/office/drawing/2014/main" id="{EE2079FB-3114-4749-859E-0C4AEFF9B9F3}"/>
              </a:ext>
            </a:extLst>
          </p:cNvPr>
          <p:cNvCxnSpPr>
            <a:cxnSpLocks/>
          </p:cNvCxnSpPr>
          <p:nvPr/>
        </p:nvCxnSpPr>
        <p:spPr>
          <a:xfrm flipH="1" flipV="1">
            <a:off x="1553725" y="4509121"/>
            <a:ext cx="1434099" cy="16679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Connettore 2 16">
            <a:extLst>
              <a:ext uri="{FF2B5EF4-FFF2-40B4-BE49-F238E27FC236}">
                <a16:creationId xmlns:a16="http://schemas.microsoft.com/office/drawing/2014/main" id="{890AF7BA-A2D3-4DBA-A2DE-D5A651372298}"/>
              </a:ext>
            </a:extLst>
          </p:cNvPr>
          <p:cNvCxnSpPr>
            <a:cxnSpLocks/>
          </p:cNvCxnSpPr>
          <p:nvPr/>
        </p:nvCxnSpPr>
        <p:spPr>
          <a:xfrm flipH="1" flipV="1">
            <a:off x="2987824" y="3645025"/>
            <a:ext cx="632211" cy="23762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ttangolo 19">
            <a:extLst>
              <a:ext uri="{FF2B5EF4-FFF2-40B4-BE49-F238E27FC236}">
                <a16:creationId xmlns:a16="http://schemas.microsoft.com/office/drawing/2014/main" id="{DF1C04E0-47A4-4CCA-B097-B76F46E5DEB3}"/>
              </a:ext>
            </a:extLst>
          </p:cNvPr>
          <p:cNvSpPr/>
          <p:nvPr/>
        </p:nvSpPr>
        <p:spPr>
          <a:xfrm>
            <a:off x="701824" y="2692078"/>
            <a:ext cx="1853952" cy="861774"/>
          </a:xfrm>
          <a:prstGeom prst="rect">
            <a:avLst/>
          </a:prstGeom>
        </p:spPr>
        <p:txBody>
          <a:bodyPr wrap="square">
            <a:spAutoFit/>
          </a:bodyPr>
          <a:lstStyle/>
          <a:p>
            <a:r>
              <a:rPr lang="it-IT" sz="1600" dirty="0"/>
              <a:t>P1=(0,0,0)</a:t>
            </a:r>
          </a:p>
          <a:p>
            <a:r>
              <a:rPr lang="it-IT" sz="1600" dirty="0"/>
              <a:t>P2=(8.8,8.8,29)</a:t>
            </a:r>
          </a:p>
          <a:p>
            <a:r>
              <a:rPr lang="it-IT" sz="1600" dirty="0"/>
              <a:t>P3=(-8.8,-8.8,29)</a:t>
            </a:r>
          </a:p>
        </p:txBody>
      </p:sp>
      <p:sp>
        <p:nvSpPr>
          <p:cNvPr id="21" name="CasellaDiTesto 20">
            <a:extLst>
              <a:ext uri="{FF2B5EF4-FFF2-40B4-BE49-F238E27FC236}">
                <a16:creationId xmlns:a16="http://schemas.microsoft.com/office/drawing/2014/main" id="{67FF3B46-8D51-4C16-BCA7-A0DDF3179D41}"/>
              </a:ext>
            </a:extLst>
          </p:cNvPr>
          <p:cNvSpPr txBox="1"/>
          <p:nvPr/>
        </p:nvSpPr>
        <p:spPr>
          <a:xfrm>
            <a:off x="5184460" y="1193207"/>
            <a:ext cx="1178528" cy="369332"/>
          </a:xfrm>
          <a:prstGeom prst="rect">
            <a:avLst/>
          </a:prstGeom>
          <a:noFill/>
        </p:spPr>
        <p:txBody>
          <a:bodyPr wrap="none" rtlCol="0">
            <a:spAutoFit/>
          </a:bodyPr>
          <a:lstStyle/>
          <a:p>
            <a:r>
              <a:rPr lang="it-IT" dirty="0"/>
              <a:t>D</a:t>
            </a:r>
            <a:r>
              <a:rPr lang="it-IT" baseline="-25000" dirty="0"/>
              <a:t>c</a:t>
            </a:r>
            <a:r>
              <a:rPr lang="it-IT" dirty="0"/>
              <a:t> = 27.7</a:t>
            </a:r>
          </a:p>
        </p:txBody>
      </p:sp>
    </p:spTree>
    <p:extLst>
      <p:ext uri="{BB962C8B-B14F-4D97-AF65-F5344CB8AC3E}">
        <p14:creationId xmlns:p14="http://schemas.microsoft.com/office/powerpoint/2010/main" val="3690930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131B6F-3C79-445D-B1BF-DE2ADE52205E}"/>
              </a:ext>
            </a:extLst>
          </p:cNvPr>
          <p:cNvSpPr>
            <a:spLocks noGrp="1"/>
          </p:cNvSpPr>
          <p:nvPr>
            <p:ph type="title"/>
          </p:nvPr>
        </p:nvSpPr>
        <p:spPr>
          <a:xfrm>
            <a:off x="323528" y="116632"/>
            <a:ext cx="8229600" cy="490066"/>
          </a:xfrm>
        </p:spPr>
        <p:txBody>
          <a:bodyPr/>
          <a:lstStyle/>
          <a:p>
            <a:r>
              <a:rPr lang="it-IT" sz="3200" b="1" dirty="0"/>
              <a:t>La ruota di Lorenz</a:t>
            </a:r>
          </a:p>
        </p:txBody>
      </p:sp>
      <p:sp>
        <p:nvSpPr>
          <p:cNvPr id="4" name="Rettangolo 3">
            <a:extLst>
              <a:ext uri="{FF2B5EF4-FFF2-40B4-BE49-F238E27FC236}">
                <a16:creationId xmlns:a16="http://schemas.microsoft.com/office/drawing/2014/main" id="{A3EDDF96-3F9D-4E34-A358-45CDEA0520A4}"/>
              </a:ext>
            </a:extLst>
          </p:cNvPr>
          <p:cNvSpPr/>
          <p:nvPr/>
        </p:nvSpPr>
        <p:spPr>
          <a:xfrm>
            <a:off x="3239344" y="1052736"/>
            <a:ext cx="5904656" cy="5478423"/>
          </a:xfrm>
          <a:prstGeom prst="rect">
            <a:avLst/>
          </a:prstGeom>
        </p:spPr>
        <p:txBody>
          <a:bodyPr wrap="square">
            <a:spAutoFit/>
          </a:bodyPr>
          <a:lstStyle/>
          <a:p>
            <a:r>
              <a:rPr lang="it-IT" sz="1400" dirty="0"/>
              <a:t>E' quello che illustra meglio l'andamento dell' attrattore di Lorenz</a:t>
            </a:r>
          </a:p>
          <a:p>
            <a:r>
              <a:rPr lang="it-IT" sz="1400" dirty="0"/>
              <a:t>Su una rota vengono sistemati dei contenitori con un foro sul fondo, sopra la ruota, un rubinetto aperto fa entrare l'acqua nel contenitore in cima alla ruota.</a:t>
            </a:r>
          </a:p>
          <a:p>
            <a:r>
              <a:rPr lang="it-IT" sz="1400" dirty="0"/>
              <a:t>Se dal rubinetto esce poca acqua, il contenitore non riesce a riempirsi, perché la quantità d'acqua che esce dal foro sul fondo è maggiore di quella che vi entra, in questo modo il contenitore rimane vuoto e non riesce a far girare la ruota.</a:t>
            </a:r>
          </a:p>
          <a:p>
            <a:r>
              <a:rPr lang="it-IT" sz="1400" dirty="0"/>
              <a:t>Se dal rubinetto esce una maggiore quantità di acqua, il foro sul fondo del contenitore non riesce a smaltire l'acqua in tempo, e comincia a far girare la ruota, in questo modo il contenitore che lo segue si riempie a sua volta dando inizio ad un andamento stabile del sistema, la ruota gira finché l'energia fornita (la quantità dell'acqua) rimane stabile.</a:t>
            </a:r>
          </a:p>
          <a:p>
            <a:r>
              <a:rPr lang="it-IT" sz="1400" dirty="0"/>
              <a:t>Se però facciamo uscire ancora più acqua dal rubinetto, i contenitori si riempiono più velocemente e la ruota girando ad una maggiore velocità non lascia uscire abbastanza acqua dal fondo del contenitore, in questo modo il peso eccesivo rallenta la risalita del contenitore fino a fermare la ruota, a questo punto il contenitore ridiscende e torna sui suoi passi, invertendo il movimento della ruota, il sistema non ha più un andamento regolare, la ruota gira alternativamente avanti ed indietro con tempi e modi irregolari, dando inizio ad un comportamento caotico evidenziato dall'attrattore di LORENZ figura sopra a destra, le linee che collegano le due spire circolari mostrano il cambio di direzione della ruota e la loro ampiezza rappresenta la diversa durata del tempo impiegato per compiere un giro.</a:t>
            </a:r>
          </a:p>
        </p:txBody>
      </p:sp>
      <p:pic>
        <p:nvPicPr>
          <p:cNvPr id="5" name="Immagine 4">
            <a:hlinkClick r:id="rId2" action="ppaction://hlinkfile"/>
            <a:extLst>
              <a:ext uri="{FF2B5EF4-FFF2-40B4-BE49-F238E27FC236}">
                <a16:creationId xmlns:a16="http://schemas.microsoft.com/office/drawing/2014/main" id="{9C1219BB-5256-48AD-8677-C7D37BBE5FB0}"/>
              </a:ext>
            </a:extLst>
          </p:cNvPr>
          <p:cNvPicPr>
            <a:picLocks noChangeAspect="1"/>
          </p:cNvPicPr>
          <p:nvPr/>
        </p:nvPicPr>
        <p:blipFill>
          <a:blip r:embed="rId3"/>
          <a:stretch>
            <a:fillRect/>
          </a:stretch>
        </p:blipFill>
        <p:spPr>
          <a:xfrm>
            <a:off x="179512" y="1248382"/>
            <a:ext cx="2952328" cy="2761295"/>
          </a:xfrm>
          <a:prstGeom prst="rect">
            <a:avLst/>
          </a:prstGeom>
        </p:spPr>
      </p:pic>
      <p:pic>
        <p:nvPicPr>
          <p:cNvPr id="6" name="Immagine 5">
            <a:extLst>
              <a:ext uri="{FF2B5EF4-FFF2-40B4-BE49-F238E27FC236}">
                <a16:creationId xmlns:a16="http://schemas.microsoft.com/office/drawing/2014/main" id="{38640EE4-93D2-46B2-AD2F-3A96C68AFFF1}"/>
              </a:ext>
            </a:extLst>
          </p:cNvPr>
          <p:cNvPicPr>
            <a:picLocks noChangeAspect="1"/>
          </p:cNvPicPr>
          <p:nvPr/>
        </p:nvPicPr>
        <p:blipFill>
          <a:blip r:embed="rId4"/>
          <a:stretch>
            <a:fillRect/>
          </a:stretch>
        </p:blipFill>
        <p:spPr>
          <a:xfrm>
            <a:off x="179512" y="4365104"/>
            <a:ext cx="2952328" cy="1788993"/>
          </a:xfrm>
          <a:prstGeom prst="rect">
            <a:avLst/>
          </a:prstGeom>
        </p:spPr>
      </p:pic>
    </p:spTree>
    <p:extLst>
      <p:ext uri="{BB962C8B-B14F-4D97-AF65-F5344CB8AC3E}">
        <p14:creationId xmlns:p14="http://schemas.microsoft.com/office/powerpoint/2010/main" val="64019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75656" y="2685209"/>
            <a:ext cx="2376264" cy="2092881"/>
          </a:xfrm>
          <a:prstGeom prst="rect">
            <a:avLst/>
          </a:prstGeom>
        </p:spPr>
        <p:txBody>
          <a:bodyPr wrap="square">
            <a:spAutoFit/>
          </a:bodyPr>
          <a:lstStyle/>
          <a:p>
            <a:pPr marL="285750" indent="-285750">
              <a:buFont typeface="Arial" pitchFamily="34" charset="0"/>
              <a:buChar char="•"/>
            </a:pPr>
            <a:r>
              <a:rPr lang="it-IT" sz="2000" dirty="0"/>
              <a:t>Una resistenza</a:t>
            </a:r>
          </a:p>
          <a:p>
            <a:pPr marL="285750" indent="-285750">
              <a:buFont typeface="Arial" pitchFamily="34" charset="0"/>
              <a:buChar char="•"/>
            </a:pPr>
            <a:r>
              <a:rPr lang="it-IT" sz="2000" dirty="0"/>
              <a:t>y=</a:t>
            </a:r>
            <a:r>
              <a:rPr lang="it-IT" sz="2000" dirty="0" err="1"/>
              <a:t>mx+n</a:t>
            </a:r>
            <a:endParaRPr lang="it-IT" sz="2000" dirty="0"/>
          </a:p>
          <a:p>
            <a:endParaRPr lang="it-IT" dirty="0"/>
          </a:p>
          <a:p>
            <a:endParaRPr lang="it-IT" dirty="0"/>
          </a:p>
          <a:p>
            <a:pPr marL="285750" indent="-285750">
              <a:buFont typeface="Arial" pitchFamily="34" charset="0"/>
              <a:buChar char="•"/>
            </a:pPr>
            <a:r>
              <a:rPr lang="it-IT" dirty="0"/>
              <a:t>.</a:t>
            </a:r>
          </a:p>
          <a:p>
            <a:pPr marL="285750" indent="-285750">
              <a:buFont typeface="Arial" pitchFamily="34" charset="0"/>
              <a:buChar char="•"/>
            </a:pPr>
            <a:endParaRPr lang="it-IT" dirty="0"/>
          </a:p>
          <a:p>
            <a:pPr marL="285750" indent="-285750">
              <a:buFont typeface="Arial" pitchFamily="34" charset="0"/>
              <a:buChar char="•"/>
            </a:pPr>
            <a:endParaRPr lang="it-IT" dirty="0"/>
          </a:p>
        </p:txBody>
      </p:sp>
      <p:sp>
        <p:nvSpPr>
          <p:cNvPr id="4" name="CasellaDiTesto 3"/>
          <p:cNvSpPr txBox="1"/>
          <p:nvPr/>
        </p:nvSpPr>
        <p:spPr>
          <a:xfrm>
            <a:off x="1106949" y="764704"/>
            <a:ext cx="6930102" cy="769441"/>
          </a:xfrm>
          <a:prstGeom prst="rect">
            <a:avLst/>
          </a:prstGeom>
          <a:noFill/>
        </p:spPr>
        <p:txBody>
          <a:bodyPr wrap="none" rtlCol="0">
            <a:spAutoFit/>
          </a:bodyPr>
          <a:lstStyle/>
          <a:p>
            <a:r>
              <a:rPr lang="it-IT" sz="4400" dirty="0"/>
              <a:t>Sistemi lineari e non lineari</a:t>
            </a:r>
          </a:p>
        </p:txBody>
      </p:sp>
      <p:sp>
        <p:nvSpPr>
          <p:cNvPr id="5" name="CasellaDiTesto 4"/>
          <p:cNvSpPr txBox="1"/>
          <p:nvPr/>
        </p:nvSpPr>
        <p:spPr>
          <a:xfrm>
            <a:off x="1763688" y="1844824"/>
            <a:ext cx="1941557" cy="584775"/>
          </a:xfrm>
          <a:prstGeom prst="rect">
            <a:avLst/>
          </a:prstGeom>
          <a:noFill/>
        </p:spPr>
        <p:txBody>
          <a:bodyPr wrap="none" rtlCol="0">
            <a:spAutoFit/>
          </a:bodyPr>
          <a:lstStyle/>
          <a:p>
            <a:r>
              <a:rPr lang="it-IT" sz="3200" dirty="0"/>
              <a:t>LINEARE</a:t>
            </a:r>
          </a:p>
        </p:txBody>
      </p:sp>
      <p:sp>
        <p:nvSpPr>
          <p:cNvPr id="6" name="Rettangolo 5"/>
          <p:cNvSpPr/>
          <p:nvPr/>
        </p:nvSpPr>
        <p:spPr>
          <a:xfrm>
            <a:off x="5004048" y="1772816"/>
            <a:ext cx="2967479" cy="584775"/>
          </a:xfrm>
          <a:prstGeom prst="rect">
            <a:avLst/>
          </a:prstGeom>
        </p:spPr>
        <p:txBody>
          <a:bodyPr wrap="none">
            <a:spAutoFit/>
          </a:bodyPr>
          <a:lstStyle/>
          <a:p>
            <a:r>
              <a:rPr lang="it-IT" sz="3200" dirty="0"/>
              <a:t>NON LINEARE</a:t>
            </a:r>
          </a:p>
        </p:txBody>
      </p:sp>
      <p:sp>
        <p:nvSpPr>
          <p:cNvPr id="7" name="CasellaDiTesto 6"/>
          <p:cNvSpPr txBox="1"/>
          <p:nvPr/>
        </p:nvSpPr>
        <p:spPr>
          <a:xfrm>
            <a:off x="5652120" y="2708920"/>
            <a:ext cx="1797287" cy="2092881"/>
          </a:xfrm>
          <a:prstGeom prst="rect">
            <a:avLst/>
          </a:prstGeom>
          <a:noFill/>
        </p:spPr>
        <p:txBody>
          <a:bodyPr wrap="none" rtlCol="0">
            <a:spAutoFit/>
          </a:bodyPr>
          <a:lstStyle/>
          <a:p>
            <a:r>
              <a:rPr lang="it-IT" sz="2000" dirty="0"/>
              <a:t>• Un transistor</a:t>
            </a:r>
          </a:p>
          <a:p>
            <a:r>
              <a:rPr lang="it-IT" sz="2000" dirty="0"/>
              <a:t>• y=x</a:t>
            </a:r>
            <a:r>
              <a:rPr lang="it-IT" sz="2000" baseline="30000" dirty="0"/>
              <a:t>2</a:t>
            </a:r>
            <a:r>
              <a:rPr lang="it-IT" sz="2000" dirty="0"/>
              <a:t>+c</a:t>
            </a:r>
          </a:p>
          <a:p>
            <a:endParaRPr lang="it-IT" dirty="0"/>
          </a:p>
          <a:p>
            <a:endParaRPr lang="it-IT" dirty="0"/>
          </a:p>
          <a:p>
            <a:pPr marL="285750" indent="-285750">
              <a:buFont typeface="Arial" pitchFamily="34" charset="0"/>
              <a:buChar char="•"/>
            </a:pPr>
            <a:r>
              <a:rPr lang="it-IT" dirty="0"/>
              <a:t>.</a:t>
            </a:r>
          </a:p>
          <a:p>
            <a:endParaRPr lang="it-IT" dirty="0"/>
          </a:p>
          <a:p>
            <a:endParaRPr lang="it-IT" dirty="0"/>
          </a:p>
        </p:txBody>
      </p:sp>
      <p:sp>
        <p:nvSpPr>
          <p:cNvPr id="8" name="CasellaDiTesto 7"/>
          <p:cNvSpPr txBox="1"/>
          <p:nvPr/>
        </p:nvSpPr>
        <p:spPr>
          <a:xfrm>
            <a:off x="1619672" y="4992851"/>
            <a:ext cx="6474849" cy="523220"/>
          </a:xfrm>
          <a:prstGeom prst="rect">
            <a:avLst/>
          </a:prstGeom>
          <a:noFill/>
        </p:spPr>
        <p:txBody>
          <a:bodyPr wrap="none" rtlCol="0">
            <a:spAutoFit/>
          </a:bodyPr>
          <a:lstStyle/>
          <a:p>
            <a:r>
              <a:rPr lang="it-IT" sz="2800" b="1" dirty="0">
                <a:solidFill>
                  <a:srgbClr val="FF0000"/>
                </a:solidFill>
              </a:rPr>
              <a:t>I sistemi complessi sono non lineari!</a:t>
            </a:r>
          </a:p>
        </p:txBody>
      </p:sp>
      <p:grpSp>
        <p:nvGrpSpPr>
          <p:cNvPr id="14" name="Gruppo 13"/>
          <p:cNvGrpSpPr/>
          <p:nvPr/>
        </p:nvGrpSpPr>
        <p:grpSpPr>
          <a:xfrm>
            <a:off x="1835696" y="3587984"/>
            <a:ext cx="2016224" cy="648072"/>
            <a:chOff x="1835696" y="3587984"/>
            <a:chExt cx="2016224" cy="648072"/>
          </a:xfrm>
        </p:grpSpPr>
        <p:sp>
          <p:nvSpPr>
            <p:cNvPr id="9" name="Triangolo rettangolo 8"/>
            <p:cNvSpPr/>
            <p:nvPr/>
          </p:nvSpPr>
          <p:spPr>
            <a:xfrm>
              <a:off x="1835696" y="3587984"/>
              <a:ext cx="2016224" cy="648072"/>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2411760" y="3594052"/>
              <a:ext cx="213920" cy="1949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856" y="3429000"/>
            <a:ext cx="16668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57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ChangeArrowheads="1"/>
          </p:cNvSpPr>
          <p:nvPr/>
        </p:nvSpPr>
        <p:spPr bwMode="auto">
          <a:xfrm>
            <a:off x="496888" y="5395913"/>
            <a:ext cx="7962900" cy="769937"/>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sz="2200" dirty="0"/>
              <a:t>La visione riduzionistica si scontra spesso con </a:t>
            </a:r>
            <a:r>
              <a:rPr lang="it-IT" sz="2200" b="1" dirty="0"/>
              <a:t>la realtà,</a:t>
            </a:r>
          </a:p>
          <a:p>
            <a:pPr>
              <a:defRPr/>
            </a:pPr>
            <a:r>
              <a:rPr lang="it-IT" sz="2200" b="1" dirty="0"/>
              <a:t>nella quale esistono sistemi “complessi”</a:t>
            </a:r>
          </a:p>
        </p:txBody>
      </p:sp>
      <p:sp>
        <p:nvSpPr>
          <p:cNvPr id="4099" name="Rectangle 5"/>
          <p:cNvSpPr>
            <a:spLocks noGrp="1" noChangeArrowheads="1"/>
          </p:cNvSpPr>
          <p:nvPr>
            <p:ph type="title"/>
          </p:nvPr>
        </p:nvSpPr>
        <p:spPr>
          <a:xfrm>
            <a:off x="457200" y="19050"/>
            <a:ext cx="8229600" cy="863600"/>
          </a:xfrm>
        </p:spPr>
        <p:txBody>
          <a:bodyPr/>
          <a:lstStyle/>
          <a:p>
            <a:pPr eaLnBrk="1" hangingPunct="1"/>
            <a:r>
              <a:rPr lang="it-IT" sz="4000" dirty="0">
                <a:solidFill>
                  <a:schemeClr val="tx1"/>
                </a:solidFill>
              </a:rPr>
              <a:t>Riduzionismo e Sistemi Complessi</a:t>
            </a:r>
          </a:p>
        </p:txBody>
      </p:sp>
      <p:sp>
        <p:nvSpPr>
          <p:cNvPr id="81926" name="Rectangle 6"/>
          <p:cNvSpPr>
            <a:spLocks noChangeArrowheads="1"/>
          </p:cNvSpPr>
          <p:nvPr/>
        </p:nvSpPr>
        <p:spPr bwMode="auto">
          <a:xfrm>
            <a:off x="395288" y="908050"/>
            <a:ext cx="8208962" cy="43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4000"/>
              </a:lnSpc>
              <a:defRPr/>
            </a:pPr>
            <a:r>
              <a:rPr lang="it-IT" sz="2200" b="1" dirty="0"/>
              <a:t>Riduzionismo Scientifico:</a:t>
            </a:r>
            <a:r>
              <a:rPr lang="it-IT" sz="2200" dirty="0"/>
              <a:t> </a:t>
            </a:r>
          </a:p>
          <a:p>
            <a:pPr>
              <a:lnSpc>
                <a:spcPct val="114000"/>
              </a:lnSpc>
              <a:defRPr/>
            </a:pPr>
            <a:r>
              <a:rPr lang="it-IT" sz="2200" dirty="0"/>
              <a:t>Newton e Galileo ci hanno insegnato che nell’affrontare lo studio di un fenomeno fisico bisogna:</a:t>
            </a:r>
          </a:p>
          <a:p>
            <a:pPr marL="342900" indent="-342900">
              <a:lnSpc>
                <a:spcPct val="114000"/>
              </a:lnSpc>
              <a:buFont typeface="Wingdings" pitchFamily="2" charset="2"/>
              <a:buChar char="Ø"/>
              <a:defRPr/>
            </a:pPr>
            <a:r>
              <a:rPr lang="it-IT" sz="2200" dirty="0"/>
              <a:t>scomporlo nelle sue componenti elementari, cominciando col liberarlo di tutti gli impedimenti esterni ed accidentali</a:t>
            </a:r>
          </a:p>
          <a:p>
            <a:pPr marL="342900" indent="-342900">
              <a:lnSpc>
                <a:spcPct val="114000"/>
              </a:lnSpc>
              <a:buFont typeface="Wingdings" pitchFamily="2" charset="2"/>
              <a:buChar char="Ø"/>
              <a:defRPr/>
            </a:pPr>
            <a:r>
              <a:rPr lang="it-IT" sz="2200" dirty="0"/>
              <a:t>studiare il comportamento di ciascun componente</a:t>
            </a:r>
          </a:p>
          <a:p>
            <a:pPr marL="342900" indent="-342900">
              <a:lnSpc>
                <a:spcPct val="114000"/>
              </a:lnSpc>
              <a:buFont typeface="Wingdings" pitchFamily="2" charset="2"/>
              <a:buChar char="Ø"/>
              <a:defRPr/>
            </a:pPr>
            <a:r>
              <a:rPr lang="it-IT" sz="2200" dirty="0"/>
              <a:t>derivare il comportamento complessivo del sistema</a:t>
            </a:r>
          </a:p>
          <a:p>
            <a:pPr>
              <a:lnSpc>
                <a:spcPct val="114000"/>
              </a:lnSpc>
              <a:defRPr/>
            </a:pPr>
            <a:endParaRPr lang="it-IT" sz="2200" b="1" dirty="0"/>
          </a:p>
          <a:p>
            <a:pPr>
              <a:lnSpc>
                <a:spcPct val="114000"/>
              </a:lnSpc>
              <a:defRPr/>
            </a:pPr>
            <a:r>
              <a:rPr lang="it-IT" sz="2200" b="1" dirty="0"/>
              <a:t>Con il riduzionismo</a:t>
            </a:r>
          </a:p>
          <a:p>
            <a:pPr marL="342900" indent="-342900">
              <a:lnSpc>
                <a:spcPct val="114000"/>
              </a:lnSpc>
              <a:buFont typeface="Wingdings" pitchFamily="2" charset="2"/>
              <a:buChar char="ü"/>
              <a:defRPr/>
            </a:pPr>
            <a:r>
              <a:rPr lang="it-IT" sz="2200" dirty="0"/>
              <a:t>poniamo maggiore attenzione su </a:t>
            </a:r>
            <a:r>
              <a:rPr lang="it-IT" sz="2200" b="1" dirty="0"/>
              <a:t>come sono fatte le cose</a:t>
            </a:r>
          </a:p>
          <a:p>
            <a:pPr marL="342900" indent="-342900">
              <a:lnSpc>
                <a:spcPct val="114000"/>
              </a:lnSpc>
              <a:buFont typeface="Wingdings" pitchFamily="2" charset="2"/>
              <a:buChar char="ü"/>
              <a:defRPr/>
            </a:pPr>
            <a:r>
              <a:rPr lang="it-IT" sz="2200" dirty="0"/>
              <a:t>Molto meno possiamo dire su </a:t>
            </a:r>
            <a:r>
              <a:rPr lang="it-IT" sz="2200" b="1" dirty="0"/>
              <a:t>come funzionano le cose</a:t>
            </a:r>
            <a:r>
              <a:rPr lang="it-IT" sz="22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1520" y="197768"/>
            <a:ext cx="8229600" cy="1143000"/>
          </a:xfrm>
        </p:spPr>
        <p:txBody>
          <a:bodyPr/>
          <a:lstStyle/>
          <a:p>
            <a:pPr eaLnBrk="1" hangingPunct="1"/>
            <a:r>
              <a:rPr lang="it-IT" sz="3600" dirty="0"/>
              <a:t>Olismo e nascita dello studio dei sistemi complessi</a:t>
            </a:r>
          </a:p>
        </p:txBody>
      </p:sp>
      <p:sp>
        <p:nvSpPr>
          <p:cNvPr id="83972" name="Rectangle 4"/>
          <p:cNvSpPr>
            <a:spLocks noChangeArrowheads="1"/>
          </p:cNvSpPr>
          <p:nvPr/>
        </p:nvSpPr>
        <p:spPr bwMode="auto">
          <a:xfrm>
            <a:off x="539750" y="4113213"/>
            <a:ext cx="7920038"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sz="2200" b="1" dirty="0"/>
              <a:t>La teoria si è sviluppata, a partire dagli anni ’60</a:t>
            </a:r>
            <a:r>
              <a:rPr lang="it-IT" sz="2200" dirty="0"/>
              <a:t>, dalla confluenza di numerosi flussi culturali</a:t>
            </a:r>
          </a:p>
          <a:p>
            <a:pPr marL="342900" indent="-342900">
              <a:buFont typeface="Wingdings" pitchFamily="2" charset="2"/>
              <a:buChar char="ü"/>
              <a:defRPr/>
            </a:pPr>
            <a:r>
              <a:rPr lang="it-IT" sz="2200" dirty="0"/>
              <a:t>Il punto di partenza è rappresentato dalle ricerche nel campo della termodinamica del Nobel </a:t>
            </a:r>
            <a:r>
              <a:rPr lang="it-IT" sz="2200" b="1" dirty="0" err="1"/>
              <a:t>Ilya</a:t>
            </a:r>
            <a:r>
              <a:rPr lang="it-IT" sz="2200" b="1" dirty="0"/>
              <a:t> </a:t>
            </a:r>
            <a:r>
              <a:rPr lang="it-IT" sz="2200" b="1" dirty="0" err="1"/>
              <a:t>Prigogine</a:t>
            </a:r>
            <a:r>
              <a:rPr lang="it-IT" sz="2200" b="1" dirty="0"/>
              <a:t> </a:t>
            </a:r>
            <a:r>
              <a:rPr lang="it-IT" sz="2200" dirty="0"/>
              <a:t>(1917-2003).</a:t>
            </a:r>
          </a:p>
          <a:p>
            <a:pPr marL="342900" indent="-342900">
              <a:buFont typeface="Wingdings" pitchFamily="2" charset="2"/>
              <a:buChar char="ü"/>
              <a:defRPr/>
            </a:pPr>
            <a:r>
              <a:rPr lang="it-IT" sz="2200" dirty="0"/>
              <a:t>Altro contributo importante è dovuto alla nascita e allo sviluppo della teoria del caos (cfr. </a:t>
            </a:r>
            <a:r>
              <a:rPr lang="it-IT" sz="2200" b="1" dirty="0" err="1"/>
              <a:t>Gleick</a:t>
            </a:r>
            <a:r>
              <a:rPr lang="it-IT" sz="2200" dirty="0"/>
              <a:t>)</a:t>
            </a:r>
          </a:p>
        </p:txBody>
      </p:sp>
      <p:sp>
        <p:nvSpPr>
          <p:cNvPr id="83973" name="Rectangle 5"/>
          <p:cNvSpPr>
            <a:spLocks noChangeArrowheads="1"/>
          </p:cNvSpPr>
          <p:nvPr/>
        </p:nvSpPr>
        <p:spPr bwMode="auto">
          <a:xfrm>
            <a:off x="539750" y="1471613"/>
            <a:ext cx="8208963"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it-IT" sz="2200" b="1" dirty="0"/>
              <a:t>Approccio Olistico </a:t>
            </a:r>
            <a:r>
              <a:rPr lang="it-IT" sz="2200" dirty="0"/>
              <a:t>(più recente):</a:t>
            </a:r>
          </a:p>
          <a:p>
            <a:pPr marL="342900" indent="-342900">
              <a:buFont typeface="Wingdings" pitchFamily="2" charset="2"/>
              <a:buChar char="§"/>
              <a:defRPr/>
            </a:pPr>
            <a:r>
              <a:rPr lang="it-IT" sz="2200" dirty="0"/>
              <a:t>Il comportamento del sistema va interpretato come risultato delle relazioni tra le sue parti</a:t>
            </a:r>
          </a:p>
          <a:p>
            <a:pPr marL="342900" indent="-342900">
              <a:buFont typeface="Wingdings" pitchFamily="2" charset="2"/>
              <a:buChar char="§"/>
              <a:defRPr/>
            </a:pPr>
            <a:r>
              <a:rPr lang="it-IT" sz="2200" dirty="0"/>
              <a:t>Per esempio: il comportamento di uno stormo di uccelli non può essere spiegato dalla semplice descrizione del volo (posizione e velocità) degli uccelli, ma è il </a:t>
            </a:r>
            <a:r>
              <a:rPr lang="it-IT" sz="2200" i="1" dirty="0"/>
              <a:t>risultato </a:t>
            </a:r>
            <a:r>
              <a:rPr lang="it-IT" sz="2200" dirty="0"/>
              <a:t>dell'interazione dei singoli elementi.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1143000"/>
          </a:xfrm>
        </p:spPr>
        <p:txBody>
          <a:bodyPr/>
          <a:lstStyle/>
          <a:p>
            <a:r>
              <a:rPr lang="it-IT" sz="3600" dirty="0"/>
              <a:t>Alcuni fenomeni </a:t>
            </a:r>
            <a:r>
              <a:rPr lang="it-IT" sz="3600" u="sng" dirty="0">
                <a:solidFill>
                  <a:srgbClr val="FF0000"/>
                </a:solidFill>
              </a:rPr>
              <a:t>emergenti</a:t>
            </a:r>
            <a:br>
              <a:rPr lang="it-IT" sz="3600" dirty="0"/>
            </a:br>
            <a:r>
              <a:rPr lang="it-IT" sz="3600" dirty="0"/>
              <a:t> nei sistemi complessi</a:t>
            </a:r>
          </a:p>
        </p:txBody>
      </p:sp>
      <p:sp>
        <p:nvSpPr>
          <p:cNvPr id="3" name="Segnaposto contenuto 2"/>
          <p:cNvSpPr>
            <a:spLocks noGrp="1"/>
          </p:cNvSpPr>
          <p:nvPr>
            <p:ph idx="1"/>
          </p:nvPr>
        </p:nvSpPr>
        <p:spPr>
          <a:xfrm>
            <a:off x="457200" y="1816224"/>
            <a:ext cx="8229600" cy="4493096"/>
          </a:xfrm>
        </p:spPr>
        <p:txBody>
          <a:bodyPr/>
          <a:lstStyle/>
          <a:p>
            <a:r>
              <a:rPr lang="it-IT" sz="2800" dirty="0"/>
              <a:t>La struttura</a:t>
            </a:r>
          </a:p>
          <a:p>
            <a:endParaRPr lang="it-IT" sz="2800" dirty="0"/>
          </a:p>
          <a:p>
            <a:endParaRPr lang="it-IT" sz="2800" dirty="0"/>
          </a:p>
          <a:p>
            <a:r>
              <a:rPr lang="it-IT" sz="2800" dirty="0"/>
              <a:t>La sincronizzazione/</a:t>
            </a:r>
            <a:br>
              <a:rPr lang="it-IT" sz="2800" dirty="0"/>
            </a:br>
            <a:r>
              <a:rPr lang="it-IT" sz="2800" dirty="0"/>
              <a:t>comportamento collettivo</a:t>
            </a:r>
          </a:p>
          <a:p>
            <a:endParaRPr lang="it-IT" sz="2800" dirty="0"/>
          </a:p>
          <a:p>
            <a:endParaRPr lang="it-IT" sz="2800" dirty="0"/>
          </a:p>
          <a:p>
            <a:r>
              <a:rPr lang="it-IT" sz="2800" dirty="0"/>
              <a:t>Il caos</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917436"/>
            <a:ext cx="1957387"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409" y="1555601"/>
            <a:ext cx="2088232" cy="1367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140968"/>
            <a:ext cx="2145005" cy="1643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924202"/>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2640</TotalTime>
  <Words>4404</Words>
  <Application>Microsoft Office PowerPoint</Application>
  <PresentationFormat>Presentazione su schermo (4:3)</PresentationFormat>
  <Paragraphs>500</Paragraphs>
  <Slides>57</Slides>
  <Notes>3</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57</vt:i4>
      </vt:variant>
    </vt:vector>
  </HeadingPairs>
  <TitlesOfParts>
    <vt:vector size="65" baseType="lpstr">
      <vt:lpstr>Arial</vt:lpstr>
      <vt:lpstr>Calibri</vt:lpstr>
      <vt:lpstr>Cambria Math</vt:lpstr>
      <vt:lpstr>Symbol</vt:lpstr>
      <vt:lpstr>Times New Roman</vt:lpstr>
      <vt:lpstr>Wingdings</vt:lpstr>
      <vt:lpstr>Struttura predefinita</vt:lpstr>
      <vt:lpstr>Equation</vt:lpstr>
      <vt:lpstr>Sistemi complessi: alcuni «semplici esempi»</vt:lpstr>
      <vt:lpstr>Sistemi complessi: proprietà</vt:lpstr>
      <vt:lpstr>Presentazione standard di PowerPoint</vt:lpstr>
      <vt:lpstr>Esempi di sistemi complessi</vt:lpstr>
      <vt:lpstr>Sistema NON complesso</vt:lpstr>
      <vt:lpstr>Presentazione standard di PowerPoint</vt:lpstr>
      <vt:lpstr>Riduzionismo e Sistemi Complessi</vt:lpstr>
      <vt:lpstr>Olismo e nascita dello studio dei sistemi complessi</vt:lpstr>
      <vt:lpstr>Alcuni fenomeni emergenti  nei sistemi complessi</vt:lpstr>
      <vt:lpstr>Parametri d’ordine</vt:lpstr>
      <vt:lpstr>Sistemi ad un solo  parametro d’ordine</vt:lpstr>
      <vt:lpstr>Analogo meccanico 1</vt:lpstr>
      <vt:lpstr>Analogo meccanico 1</vt:lpstr>
      <vt:lpstr>Analogo meccanico 2</vt:lpstr>
      <vt:lpstr>Potenziale efficace</vt:lpstr>
      <vt:lpstr>Punti di equilibrio e attrattori</vt:lpstr>
      <vt:lpstr>Esempio 1:  Dinamica delle popolazioni</vt:lpstr>
      <vt:lpstr>Dinamica delle popolazioni:  risorse illimitate</vt:lpstr>
      <vt:lpstr>Dinamica delle popolazioni: risorse limitate</vt:lpstr>
      <vt:lpstr>Equazione logistica</vt:lpstr>
      <vt:lpstr>Metodo di integrazione</vt:lpstr>
      <vt:lpstr>Metodo di Eulero</vt:lpstr>
      <vt:lpstr>Miglioramento 1: Metodo del punto di mezzo</vt:lpstr>
      <vt:lpstr>Miglioramento 2: Runge-kutta 4° ordine</vt:lpstr>
      <vt:lpstr>Equazioni Runge-kutta 4° ordine</vt:lpstr>
      <vt:lpstr>Esempio: decadimento exp</vt:lpstr>
      <vt:lpstr>Dinamica popolazioni: visualizzazione </vt:lpstr>
      <vt:lpstr>Dinamica popolazioni: calcolo valori </vt:lpstr>
      <vt:lpstr>Dinamica popolazioni: studio potenziale efficace</vt:lpstr>
      <vt:lpstr>Dinamica popolazioni: sovrappopolazione</vt:lpstr>
      <vt:lpstr>Presentazione standard di PowerPoint</vt:lpstr>
      <vt:lpstr>Diagramma delle fasi din. pop.</vt:lpstr>
      <vt:lpstr>Mappa logistica</vt:lpstr>
      <vt:lpstr>Presentazione standard di PowerPoint</vt:lpstr>
      <vt:lpstr>Esempio 2: Celle di Benard</vt:lpstr>
      <vt:lpstr>Esempio 2: Celle di Benard</vt:lpstr>
      <vt:lpstr>Esempio 2: Celle di Benard</vt:lpstr>
      <vt:lpstr>Celle di Benard: equazioni</vt:lpstr>
      <vt:lpstr>Benard esempio 1 (A&lt;Ac)</vt:lpstr>
      <vt:lpstr>Benard esempio 2 (A&gt;Ac)</vt:lpstr>
      <vt:lpstr>Presentazione standard di PowerPoint</vt:lpstr>
      <vt:lpstr>Ruolo delle fluttuazioni</vt:lpstr>
      <vt:lpstr>Sistemi a due gradi di libertà</vt:lpstr>
      <vt:lpstr>Sistema prede predatori</vt:lpstr>
      <vt:lpstr>Caso 1: risorse illimitate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Sistemi a tre gradi di libertà</vt:lpstr>
      <vt:lpstr>Visualizzazione per D =0.5</vt:lpstr>
      <vt:lpstr>Visualizzazione per D =20</vt:lpstr>
      <vt:lpstr>Visualizzazione per D =30</vt:lpstr>
      <vt:lpstr>La ruota di Lorenz</vt:lpstr>
    </vt:vector>
  </TitlesOfParts>
  <Company>Pippo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Sistemi complessi</dc:title>
  <dc:creator>Francesco Milano</dc:creator>
  <cp:lastModifiedBy>Francesco Milano</cp:lastModifiedBy>
  <cp:revision>160</cp:revision>
  <dcterms:created xsi:type="dcterms:W3CDTF">2010-04-14T13:47:11Z</dcterms:created>
  <dcterms:modified xsi:type="dcterms:W3CDTF">2018-10-25T06:46:09Z</dcterms:modified>
</cp:coreProperties>
</file>