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117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61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498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3271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3921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87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9364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307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0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127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7002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04172-DBDC-45E5-B386-B54F0F910A1E}" type="datetimeFigureOut">
              <a:rPr lang="it-IT" smtClean="0"/>
              <a:t>02/04/2012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01B9-CBFB-45EB-92EB-9F32A71E96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2533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7544" y="260649"/>
            <a:ext cx="7772400" cy="576063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Dinamica popolazioni con </a:t>
            </a:r>
            <a:r>
              <a:rPr lang="it-IT" dirty="0" err="1" smtClean="0"/>
              <a:t>lag</a:t>
            </a:r>
            <a:r>
              <a:rPr lang="it-IT" dirty="0" smtClean="0"/>
              <a:t> (mio)</a:t>
            </a:r>
            <a:endParaRPr lang="it-IT" dirty="0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541027"/>
              </p:ext>
            </p:extLst>
          </p:nvPr>
        </p:nvGraphicFramePr>
        <p:xfrm>
          <a:off x="971600" y="1136251"/>
          <a:ext cx="2424065" cy="830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" name="Equation" r:id="rId3" imgW="927000" imgH="317160" progId="Equation.DSMT4">
                  <p:embed/>
                </p:oleObj>
              </mc:Choice>
              <mc:Fallback>
                <p:oleObj name="Equation" r:id="rId3" imgW="92700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136251"/>
                        <a:ext cx="2424065" cy="830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539552" y="1988840"/>
            <a:ext cx="459529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Se t&lt;to dx/</a:t>
            </a:r>
            <a:r>
              <a:rPr lang="it-IT" dirty="0" err="1" smtClean="0"/>
              <a:t>dt</a:t>
            </a:r>
            <a:r>
              <a:rPr lang="it-IT" dirty="0" smtClean="0"/>
              <a:t> = C</a:t>
            </a:r>
          </a:p>
          <a:p>
            <a:r>
              <a:rPr lang="it-IT" dirty="0" smtClean="0"/>
              <a:t>Se t&gt;t0 dx/</a:t>
            </a:r>
            <a:r>
              <a:rPr lang="it-IT" dirty="0" err="1" smtClean="0"/>
              <a:t>dt</a:t>
            </a:r>
            <a:r>
              <a:rPr lang="it-IT" dirty="0" smtClean="0"/>
              <a:t>= </a:t>
            </a:r>
            <a:r>
              <a:rPr lang="it-IT" dirty="0" err="1" smtClean="0"/>
              <a:t>eq</a:t>
            </a:r>
            <a:r>
              <a:rPr lang="it-IT" dirty="0" smtClean="0"/>
              <a:t>. Completa</a:t>
            </a:r>
          </a:p>
          <a:p>
            <a:r>
              <a:rPr lang="it-IT" dirty="0" smtClean="0"/>
              <a:t>Ho bisogno di una </a:t>
            </a:r>
            <a:r>
              <a:rPr lang="it-IT" dirty="0" err="1" smtClean="0"/>
              <a:t>funz</a:t>
            </a:r>
            <a:r>
              <a:rPr lang="it-IT" dirty="0" smtClean="0"/>
              <a:t>. Di t che:</a:t>
            </a:r>
          </a:p>
          <a:p>
            <a:r>
              <a:rPr lang="it-IT" dirty="0" smtClean="0"/>
              <a:t>Per t</a:t>
            </a:r>
            <a:r>
              <a:rPr lang="it-IT" dirty="0" smtClean="0">
                <a:sym typeface="Wingdings" pitchFamily="2" charset="2"/>
              </a:rPr>
              <a:t></a:t>
            </a:r>
            <a:r>
              <a:rPr lang="it-IT" dirty="0" smtClean="0"/>
              <a:t>0 tende a zero</a:t>
            </a:r>
          </a:p>
          <a:p>
            <a:r>
              <a:rPr lang="it-IT" dirty="0" smtClean="0"/>
              <a:t>Per t</a:t>
            </a:r>
            <a:r>
              <a:rPr lang="it-IT" dirty="0" smtClean="0">
                <a:sym typeface="Wingdings" pitchFamily="2" charset="2"/>
              </a:rPr>
              <a:t> t0 tende ad </a:t>
            </a:r>
            <a:r>
              <a:rPr lang="it-IT" dirty="0"/>
              <a:t>un numero </a:t>
            </a:r>
            <a:r>
              <a:rPr lang="it-IT" dirty="0" smtClean="0"/>
              <a:t>finito</a:t>
            </a:r>
          </a:p>
          <a:p>
            <a:r>
              <a:rPr lang="it-IT" dirty="0" smtClean="0"/>
              <a:t>Per t</a:t>
            </a:r>
            <a:r>
              <a:rPr lang="it-IT" dirty="0" smtClean="0">
                <a:sym typeface="Wingdings" pitchFamily="2" charset="2"/>
              </a:rPr>
              <a:t> </a:t>
            </a:r>
            <a:r>
              <a:rPr lang="it-IT" dirty="0" err="1" smtClean="0"/>
              <a:t>inf</a:t>
            </a:r>
            <a:r>
              <a:rPr lang="it-IT" dirty="0" smtClean="0"/>
              <a:t> tende </a:t>
            </a:r>
            <a:r>
              <a:rPr lang="it-IT" smtClean="0"/>
              <a:t>ad 1</a:t>
            </a:r>
            <a:endParaRPr lang="it-IT" dirty="0" smtClean="0"/>
          </a:p>
          <a:p>
            <a:r>
              <a:rPr lang="it-IT" dirty="0"/>
              <a:t>Uso il fattore </a:t>
            </a:r>
            <a:r>
              <a:rPr lang="it-IT" dirty="0" smtClean="0"/>
              <a:t>adimensionale </a:t>
            </a:r>
            <a:r>
              <a:rPr lang="it-IT" dirty="0" err="1"/>
              <a:t>atan</a:t>
            </a:r>
            <a:r>
              <a:rPr lang="it-IT" dirty="0"/>
              <a:t>(t-</a:t>
            </a:r>
            <a:r>
              <a:rPr lang="it-IT" dirty="0" err="1"/>
              <a:t>tlag</a:t>
            </a:r>
            <a:r>
              <a:rPr lang="it-IT" dirty="0"/>
              <a:t>)/</a:t>
            </a:r>
            <a:r>
              <a:rPr lang="it-IT" dirty="0" smtClean="0"/>
              <a:t>pi+0.5</a:t>
            </a:r>
            <a:endParaRPr lang="it-IT" dirty="0"/>
          </a:p>
        </p:txBody>
      </p:sp>
      <p:graphicFrame>
        <p:nvGraphicFramePr>
          <p:cNvPr id="18" name="Ogget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729815"/>
              </p:ext>
            </p:extLst>
          </p:nvPr>
        </p:nvGraphicFramePr>
        <p:xfrm>
          <a:off x="582717" y="4365104"/>
          <a:ext cx="5861491" cy="1068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" name="Equation" r:id="rId5" imgW="2158920" imgH="393480" progId="Equation.DSMT4">
                  <p:embed/>
                </p:oleObj>
              </mc:Choice>
              <mc:Fallback>
                <p:oleObj name="Equation" r:id="rId5" imgW="2158920" imgH="393480" progId="Equation.DSMT4">
                  <p:embed/>
                  <p:pic>
                    <p:nvPicPr>
                      <p:cNvPr id="0" name="Ogget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717" y="4365104"/>
                        <a:ext cx="5861491" cy="10683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tangolo 2"/>
          <p:cNvSpPr/>
          <p:nvPr/>
        </p:nvSpPr>
        <p:spPr>
          <a:xfrm>
            <a:off x="1156731" y="5949280"/>
            <a:ext cx="8949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/>
              <a:t>Oppure</a:t>
            </a:r>
            <a:endParaRPr lang="it-IT" dirty="0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653" y="1047820"/>
            <a:ext cx="3701819" cy="2776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Connettore 1 7"/>
          <p:cNvCxnSpPr/>
          <p:nvPr/>
        </p:nvCxnSpPr>
        <p:spPr>
          <a:xfrm flipV="1">
            <a:off x="6303033" y="836712"/>
            <a:ext cx="0" cy="3096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6054757" y="4005064"/>
            <a:ext cx="622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 </a:t>
            </a:r>
            <a:r>
              <a:rPr lang="it-IT" dirty="0" err="1" smtClean="0"/>
              <a:t>lag</a:t>
            </a:r>
            <a:endParaRPr lang="it-IT" dirty="0"/>
          </a:p>
        </p:txBody>
      </p:sp>
      <p:graphicFrame>
        <p:nvGraphicFramePr>
          <p:cNvPr id="15" name="Oggetto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69148"/>
              </p:ext>
            </p:extLst>
          </p:nvPr>
        </p:nvGraphicFramePr>
        <p:xfrm>
          <a:off x="2217738" y="5597525"/>
          <a:ext cx="1708150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" name="Equation" r:id="rId8" imgW="1041120" imgH="736560" progId="Equation.DSMT4">
                  <p:embed/>
                </p:oleObj>
              </mc:Choice>
              <mc:Fallback>
                <p:oleObj name="Equation" r:id="rId8" imgW="104112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17738" y="5597525"/>
                        <a:ext cx="1708150" cy="1209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asellaDiTesto 18"/>
          <p:cNvSpPr txBox="1"/>
          <p:nvPr/>
        </p:nvSpPr>
        <p:spPr>
          <a:xfrm>
            <a:off x="4139952" y="5949280"/>
            <a:ext cx="3332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Con n fattore di forma della curva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681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A New Logistic Model for Bacterial </a:t>
            </a:r>
            <a:r>
              <a:rPr lang="en-US" sz="4000" dirty="0" smtClean="0"/>
              <a:t>Growth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it-IT" sz="3600" dirty="0" err="1" smtClean="0"/>
              <a:t>Fujikawa</a:t>
            </a:r>
            <a:r>
              <a:rPr lang="it-IT" sz="3600" dirty="0" smtClean="0"/>
              <a:t> et al. </a:t>
            </a:r>
            <a:r>
              <a:rPr lang="en-US" sz="3600" dirty="0"/>
              <a:t>J. Food </a:t>
            </a:r>
            <a:r>
              <a:rPr lang="en-US" sz="3600" dirty="0" err="1"/>
              <a:t>Hyg</a:t>
            </a:r>
            <a:r>
              <a:rPr lang="en-US" sz="3600" dirty="0"/>
              <a:t>. Soc. </a:t>
            </a:r>
            <a:r>
              <a:rPr lang="en-US" sz="3600" dirty="0" smtClean="0"/>
              <a:t>Japan 2003</a:t>
            </a:r>
            <a:endParaRPr lang="it-IT" sz="3600" dirty="0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126225"/>
              </p:ext>
            </p:extLst>
          </p:nvPr>
        </p:nvGraphicFramePr>
        <p:xfrm>
          <a:off x="1097878" y="2043112"/>
          <a:ext cx="4718722" cy="1745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3" imgW="2539800" imgH="939600" progId="Equation.DSMT4">
                  <p:embed/>
                </p:oleObj>
              </mc:Choice>
              <mc:Fallback>
                <p:oleObj name="Equation" r:id="rId3" imgW="2539800" imgH="939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97878" y="2043112"/>
                        <a:ext cx="4718722" cy="17459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1187624" y="3995772"/>
            <a:ext cx="23179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/>
              <a:t>Quindi </a:t>
            </a:r>
            <a:r>
              <a:rPr lang="it-IT" sz="2400" dirty="0" err="1" smtClean="0"/>
              <a:t>N</a:t>
            </a:r>
            <a:r>
              <a:rPr lang="it-IT" sz="2400" baseline="-25000" dirty="0" err="1" smtClean="0"/>
              <a:t>max</a:t>
            </a:r>
            <a:r>
              <a:rPr lang="it-IT" sz="2400" dirty="0" smtClean="0"/>
              <a:t> = r/B</a:t>
            </a:r>
            <a:endParaRPr lang="it-IT" sz="24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2699792" y="4653136"/>
            <a:ext cx="33313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/>
              <a:t>Per introdurre la fase </a:t>
            </a:r>
            <a:r>
              <a:rPr lang="it-IT" sz="2400" dirty="0" err="1" smtClean="0"/>
              <a:t>lag</a:t>
            </a:r>
            <a:r>
              <a:rPr lang="it-IT" sz="2400" dirty="0" smtClean="0"/>
              <a:t>:</a:t>
            </a:r>
          </a:p>
        </p:txBody>
      </p:sp>
      <p:graphicFrame>
        <p:nvGraphicFramePr>
          <p:cNvPr id="3" name="Ogget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029897"/>
              </p:ext>
            </p:extLst>
          </p:nvPr>
        </p:nvGraphicFramePr>
        <p:xfrm>
          <a:off x="2302825" y="5301208"/>
          <a:ext cx="421339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5" imgW="2070000" imgH="495000" progId="Equation.DSMT4">
                  <p:embed/>
                </p:oleObj>
              </mc:Choice>
              <mc:Fallback>
                <p:oleObj name="Equation" r:id="rId5" imgW="2070000" imgH="495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02825" y="5301208"/>
                        <a:ext cx="4213391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277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Gompertz</a:t>
            </a:r>
            <a:r>
              <a:rPr lang="it-IT" dirty="0" smtClean="0"/>
              <a:t> 3 </a:t>
            </a:r>
            <a:r>
              <a:rPr lang="it-IT" dirty="0" err="1" smtClean="0"/>
              <a:t>param</a:t>
            </a:r>
            <a:r>
              <a:rPr lang="it-IT" dirty="0" smtClean="0"/>
              <a:t>. Ed </a:t>
            </a:r>
            <a:r>
              <a:rPr lang="it-IT" dirty="0" err="1" smtClean="0"/>
              <a:t>eq</a:t>
            </a:r>
            <a:r>
              <a:rPr lang="it-IT" dirty="0" smtClean="0"/>
              <a:t>. 3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157806" y="4122946"/>
            <a:ext cx="588622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 smtClean="0"/>
              <a:t>Gompertz</a:t>
            </a:r>
            <a:r>
              <a:rPr lang="it-IT" dirty="0" smtClean="0"/>
              <a:t> sbagliata dell’articolo (</a:t>
            </a:r>
            <a:r>
              <a:rPr lang="it-IT" dirty="0" err="1" smtClean="0"/>
              <a:t>eq</a:t>
            </a:r>
            <a:r>
              <a:rPr lang="it-IT" dirty="0" smtClean="0"/>
              <a:t>. </a:t>
            </a:r>
            <a:r>
              <a:rPr lang="it-IT" smtClean="0"/>
              <a:t>3)</a:t>
            </a:r>
            <a:endParaRPr lang="it-IT" dirty="0" smtClean="0"/>
          </a:p>
          <a:p>
            <a:r>
              <a:rPr lang="it-IT" dirty="0" smtClean="0"/>
              <a:t>Log(N/N0) = a/</a:t>
            </a:r>
            <a:r>
              <a:rPr lang="it-IT" dirty="0" err="1" smtClean="0"/>
              <a:t>exp</a:t>
            </a:r>
            <a:r>
              <a:rPr lang="it-IT" dirty="0"/>
              <a:t>(-</a:t>
            </a:r>
            <a:r>
              <a:rPr lang="it-IT" dirty="0" err="1"/>
              <a:t>exp</a:t>
            </a:r>
            <a:r>
              <a:rPr lang="it-IT" dirty="0"/>
              <a:t>(-b</a:t>
            </a:r>
            <a:r>
              <a:rPr lang="it-IT" dirty="0" smtClean="0"/>
              <a:t>*(t-t0)))</a:t>
            </a:r>
          </a:p>
          <a:p>
            <a:r>
              <a:rPr lang="it-IT" dirty="0" smtClean="0"/>
              <a:t>Se t=0, Log(N/N0) =a/</a:t>
            </a:r>
            <a:r>
              <a:rPr lang="it-IT" dirty="0" err="1" smtClean="0"/>
              <a:t>exp</a:t>
            </a:r>
            <a:r>
              <a:rPr lang="it-IT" dirty="0" smtClean="0"/>
              <a:t>(-</a:t>
            </a:r>
            <a:r>
              <a:rPr lang="it-IT" dirty="0" err="1" smtClean="0"/>
              <a:t>exp</a:t>
            </a:r>
            <a:r>
              <a:rPr lang="it-IT" dirty="0" smtClean="0"/>
              <a:t>(b*t0))</a:t>
            </a:r>
          </a:p>
          <a:p>
            <a:r>
              <a:rPr lang="it-IT" dirty="0" smtClean="0"/>
              <a:t>Se b&lt;0 </a:t>
            </a:r>
            <a:r>
              <a:rPr lang="it-IT" dirty="0" smtClean="0">
                <a:sym typeface="Wingdings" pitchFamily="2" charset="2"/>
              </a:rPr>
              <a:t> </a:t>
            </a:r>
            <a:r>
              <a:rPr lang="it-IT" dirty="0" err="1" smtClean="0">
                <a:sym typeface="Wingdings" pitchFamily="2" charset="2"/>
              </a:rPr>
              <a:t>exp</a:t>
            </a:r>
            <a:r>
              <a:rPr lang="it-IT" dirty="0" smtClean="0">
                <a:sym typeface="Wingdings" pitchFamily="2" charset="2"/>
              </a:rPr>
              <a:t>(-N)  0 ed </a:t>
            </a:r>
            <a:r>
              <a:rPr lang="it-IT" dirty="0" err="1" smtClean="0">
                <a:sym typeface="Wingdings" pitchFamily="2" charset="2"/>
              </a:rPr>
              <a:t>exp</a:t>
            </a:r>
            <a:r>
              <a:rPr lang="it-IT" dirty="0" smtClean="0">
                <a:sym typeface="Wingdings" pitchFamily="2" charset="2"/>
              </a:rPr>
              <a:t>(0)  1</a:t>
            </a:r>
          </a:p>
          <a:p>
            <a:r>
              <a:rPr lang="it-IT" dirty="0" smtClean="0">
                <a:sym typeface="Wingdings" pitchFamily="2" charset="2"/>
              </a:rPr>
              <a:t>Se t=t0, </a:t>
            </a:r>
            <a:r>
              <a:rPr lang="it-IT" dirty="0"/>
              <a:t>Log(N/N0) =a/</a:t>
            </a:r>
            <a:r>
              <a:rPr lang="it-IT" dirty="0" err="1"/>
              <a:t>exp</a:t>
            </a:r>
            <a:r>
              <a:rPr lang="it-IT" dirty="0"/>
              <a:t>(-</a:t>
            </a:r>
            <a:r>
              <a:rPr lang="it-IT" dirty="0" err="1" smtClean="0"/>
              <a:t>exp</a:t>
            </a:r>
            <a:r>
              <a:rPr lang="it-IT" dirty="0" smtClean="0"/>
              <a:t>(0))=a/</a:t>
            </a:r>
            <a:r>
              <a:rPr lang="it-IT" dirty="0" err="1" smtClean="0"/>
              <a:t>exp</a:t>
            </a:r>
            <a:r>
              <a:rPr lang="it-IT" dirty="0" smtClean="0"/>
              <a:t>(-1)=a*e</a:t>
            </a:r>
            <a:endParaRPr lang="it-IT" dirty="0">
              <a:sym typeface="Wingdings" pitchFamily="2" charset="2"/>
            </a:endParaRPr>
          </a:p>
          <a:p>
            <a:r>
              <a:rPr lang="it-IT" dirty="0" smtClean="0">
                <a:sym typeface="Wingdings" pitchFamily="2" charset="2"/>
              </a:rPr>
              <a:t>Questa non mi sembra che possa funzionare, non è </a:t>
            </a:r>
            <a:r>
              <a:rPr lang="it-IT" dirty="0" err="1" smtClean="0">
                <a:sym typeface="Wingdings" pitchFamily="2" charset="2"/>
              </a:rPr>
              <a:t>sigmoide</a:t>
            </a:r>
            <a:endParaRPr lang="it-IT" dirty="0" smtClean="0">
              <a:sym typeface="Wingdings" pitchFamily="2" charset="2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119807" y="1757715"/>
            <a:ext cx="620381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 smtClean="0"/>
              <a:t>Gompertz</a:t>
            </a:r>
            <a:r>
              <a:rPr lang="it-IT" dirty="0" smtClean="0"/>
              <a:t> 3 parametri</a:t>
            </a:r>
          </a:p>
          <a:p>
            <a:r>
              <a:rPr lang="it-IT" dirty="0" smtClean="0"/>
              <a:t>Log(N/N0) = a*</a:t>
            </a:r>
            <a:r>
              <a:rPr lang="it-IT" dirty="0" err="1" smtClean="0"/>
              <a:t>exp</a:t>
            </a:r>
            <a:r>
              <a:rPr lang="it-IT" dirty="0"/>
              <a:t>(-</a:t>
            </a:r>
            <a:r>
              <a:rPr lang="it-IT" dirty="0" err="1"/>
              <a:t>exp</a:t>
            </a:r>
            <a:r>
              <a:rPr lang="it-IT" dirty="0" smtClean="0"/>
              <a:t>(-(t-t0)/b))</a:t>
            </a:r>
          </a:p>
          <a:p>
            <a:r>
              <a:rPr lang="it-IT" dirty="0"/>
              <a:t>Valori di esempio: a = 3.4, t0 = 67, b=19 (serie 0,1 mM)</a:t>
            </a:r>
          </a:p>
          <a:p>
            <a:r>
              <a:rPr lang="it-IT" dirty="0" smtClean="0"/>
              <a:t>Se t=0, Log(N/N0) =a*</a:t>
            </a:r>
            <a:r>
              <a:rPr lang="it-IT" dirty="0" err="1" smtClean="0"/>
              <a:t>exp</a:t>
            </a:r>
            <a:r>
              <a:rPr lang="it-IT" dirty="0" smtClean="0"/>
              <a:t>(-</a:t>
            </a:r>
            <a:r>
              <a:rPr lang="it-IT" dirty="0" err="1" smtClean="0"/>
              <a:t>exp</a:t>
            </a:r>
            <a:r>
              <a:rPr lang="it-IT" dirty="0" smtClean="0"/>
              <a:t>(t0/b))</a:t>
            </a:r>
            <a:endParaRPr lang="it-IT" dirty="0"/>
          </a:p>
          <a:p>
            <a:r>
              <a:rPr lang="it-IT" dirty="0" smtClean="0"/>
              <a:t>quindi t0/b = 3.5, </a:t>
            </a:r>
            <a:r>
              <a:rPr lang="it-IT" dirty="0" err="1" smtClean="0"/>
              <a:t>exp</a:t>
            </a:r>
            <a:r>
              <a:rPr lang="it-IT" dirty="0" smtClean="0"/>
              <a:t>(3.5)=34, e 3.5*</a:t>
            </a:r>
            <a:r>
              <a:rPr lang="it-IT" dirty="0" err="1" smtClean="0"/>
              <a:t>exp</a:t>
            </a:r>
            <a:r>
              <a:rPr lang="it-IT" dirty="0" smtClean="0"/>
              <a:t>(-34)=6x10</a:t>
            </a:r>
            <a:r>
              <a:rPr lang="it-IT" baseline="30000" dirty="0" smtClean="0"/>
              <a:t>-15</a:t>
            </a:r>
            <a:r>
              <a:rPr lang="it-IT" dirty="0" smtClean="0"/>
              <a:t>, CVD</a:t>
            </a:r>
          </a:p>
          <a:p>
            <a:r>
              <a:rPr lang="it-IT" dirty="0" smtClean="0"/>
              <a:t>Se t=t0, </a:t>
            </a:r>
            <a:r>
              <a:rPr lang="it-IT" dirty="0"/>
              <a:t>Log(N/N0) =a*</a:t>
            </a:r>
            <a:r>
              <a:rPr lang="it-IT" dirty="0" err="1"/>
              <a:t>exp</a:t>
            </a:r>
            <a:r>
              <a:rPr lang="it-IT" dirty="0"/>
              <a:t>(-</a:t>
            </a:r>
            <a:r>
              <a:rPr lang="it-IT" dirty="0" err="1" smtClean="0"/>
              <a:t>exp</a:t>
            </a:r>
            <a:r>
              <a:rPr lang="it-IT" dirty="0" smtClean="0"/>
              <a:t>(0))=a*</a:t>
            </a:r>
            <a:r>
              <a:rPr lang="it-IT" dirty="0" err="1" smtClean="0"/>
              <a:t>exp</a:t>
            </a:r>
            <a:r>
              <a:rPr lang="it-IT" dirty="0" smtClean="0"/>
              <a:t>(-1)=a/e=3.4/2.7=1.26</a:t>
            </a:r>
          </a:p>
          <a:p>
            <a:r>
              <a:rPr lang="it-IT" dirty="0" smtClean="0"/>
              <a:t>Se t=</a:t>
            </a:r>
            <a:r>
              <a:rPr lang="it-IT" dirty="0" err="1" smtClean="0"/>
              <a:t>inf</a:t>
            </a:r>
            <a:r>
              <a:rPr lang="it-IT" dirty="0" smtClean="0"/>
              <a:t>, </a:t>
            </a:r>
            <a:r>
              <a:rPr lang="it-IT" dirty="0"/>
              <a:t>Log(N/N0) = a*</a:t>
            </a:r>
            <a:r>
              <a:rPr lang="it-IT" dirty="0" err="1"/>
              <a:t>exp</a:t>
            </a:r>
            <a:r>
              <a:rPr lang="it-IT" dirty="0"/>
              <a:t>(-</a:t>
            </a:r>
            <a:r>
              <a:rPr lang="it-IT" dirty="0" err="1"/>
              <a:t>exp</a:t>
            </a:r>
            <a:r>
              <a:rPr lang="it-IT" dirty="0" smtClean="0"/>
              <a:t>(-</a:t>
            </a:r>
            <a:r>
              <a:rPr lang="it-IT" dirty="0" err="1" smtClean="0"/>
              <a:t>inf</a:t>
            </a:r>
            <a:r>
              <a:rPr lang="it-IT" dirty="0" smtClean="0"/>
              <a:t>))=a*</a:t>
            </a:r>
            <a:r>
              <a:rPr lang="it-IT" dirty="0" err="1" smtClean="0"/>
              <a:t>exp</a:t>
            </a:r>
            <a:r>
              <a:rPr lang="it-IT" dirty="0" smtClean="0"/>
              <a:t>(0)=a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917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Eq.2 e parametrizzazione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83568" y="2832025"/>
            <a:ext cx="766126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La derivata seconda si azzera per t=t0, dove la derivata prima vale a/(4*b)</a:t>
            </a:r>
          </a:p>
          <a:p>
            <a:r>
              <a:rPr lang="it-IT" dirty="0" smtClean="0"/>
              <a:t>Che quindi rappresenta la mu </a:t>
            </a:r>
            <a:r>
              <a:rPr lang="it-IT" dirty="0" err="1" smtClean="0"/>
              <a:t>max</a:t>
            </a:r>
            <a:endParaRPr lang="it-IT" dirty="0" smtClean="0"/>
          </a:p>
          <a:p>
            <a:r>
              <a:rPr lang="it-IT" dirty="0" smtClean="0"/>
              <a:t>La resa  cellulare è come per la </a:t>
            </a:r>
            <a:r>
              <a:rPr lang="it-IT" dirty="0" err="1" smtClean="0"/>
              <a:t>Gompertz</a:t>
            </a:r>
            <a:r>
              <a:rPr lang="it-IT" dirty="0" smtClean="0"/>
              <a:t> normale </a:t>
            </a:r>
            <a:r>
              <a:rPr lang="it-IT" dirty="0" err="1" smtClean="0"/>
              <a:t>Nmax</a:t>
            </a:r>
            <a:r>
              <a:rPr lang="it-IT" dirty="0" smtClean="0"/>
              <a:t>=N0*</a:t>
            </a:r>
            <a:r>
              <a:rPr lang="it-IT" dirty="0" err="1" smtClean="0"/>
              <a:t>exp</a:t>
            </a:r>
            <a:r>
              <a:rPr lang="it-IT" dirty="0" smtClean="0"/>
              <a:t>(a)</a:t>
            </a:r>
          </a:p>
          <a:p>
            <a:r>
              <a:rPr lang="it-IT" dirty="0" smtClean="0"/>
              <a:t>L’</a:t>
            </a:r>
            <a:r>
              <a:rPr lang="it-IT" dirty="0" err="1" smtClean="0"/>
              <a:t>eq</a:t>
            </a:r>
            <a:r>
              <a:rPr lang="it-IT" dirty="0" smtClean="0"/>
              <a:t>. Della retta tangente il punto di flesso è</a:t>
            </a:r>
          </a:p>
          <a:p>
            <a:r>
              <a:rPr lang="it-IT" dirty="0" smtClean="0"/>
              <a:t>Log(N/N0)=A+B(t-t0), dove B è in s-1; sappiamo che b è in secondi</a:t>
            </a:r>
          </a:p>
          <a:p>
            <a:r>
              <a:rPr lang="it-IT" dirty="0" smtClean="0"/>
              <a:t>Sappiamo che B=a/(4*b), ovvero 4*b=a/B; b=a/B/4;</a:t>
            </a:r>
          </a:p>
          <a:p>
            <a:r>
              <a:rPr lang="it-IT" dirty="0" smtClean="0"/>
              <a:t>Sappiamo che per t=t0 Log(N/N0)=a/2 ovvero A=a/2</a:t>
            </a:r>
          </a:p>
          <a:p>
            <a:r>
              <a:rPr lang="it-IT" dirty="0" smtClean="0"/>
              <a:t>Ed infine Log(N/N0)=a/2+a/(4*b)*(t-t0)</a:t>
            </a:r>
          </a:p>
          <a:p>
            <a:r>
              <a:rPr lang="it-IT" dirty="0" smtClean="0"/>
              <a:t>La fase </a:t>
            </a:r>
            <a:r>
              <a:rPr lang="it-IT" dirty="0" err="1" smtClean="0"/>
              <a:t>lag</a:t>
            </a:r>
            <a:r>
              <a:rPr lang="it-IT" dirty="0" smtClean="0"/>
              <a:t> è l’intercetta di questa retta sull’asse delle y, ovvero per Log(N/N0)=0</a:t>
            </a:r>
          </a:p>
          <a:p>
            <a:r>
              <a:rPr lang="it-IT" dirty="0" smtClean="0"/>
              <a:t>Quindi:</a:t>
            </a:r>
          </a:p>
          <a:p>
            <a:r>
              <a:rPr lang="it-IT" dirty="0" smtClean="0"/>
              <a:t>a/2=-a</a:t>
            </a:r>
            <a:r>
              <a:rPr lang="it-IT" dirty="0"/>
              <a:t>/(4*b</a:t>
            </a:r>
            <a:r>
              <a:rPr lang="it-IT" dirty="0" smtClean="0"/>
              <a:t>)*(tlag-t0);</a:t>
            </a:r>
          </a:p>
          <a:p>
            <a:r>
              <a:rPr lang="it-IT" dirty="0" smtClean="0"/>
              <a:t>tlag-t0=-a/2*4*b/a=-2*b;</a:t>
            </a:r>
          </a:p>
          <a:p>
            <a:r>
              <a:rPr lang="it-IT" dirty="0" err="1" smtClean="0"/>
              <a:t>tlag</a:t>
            </a:r>
            <a:r>
              <a:rPr lang="it-IT" dirty="0" smtClean="0"/>
              <a:t>=t0-2*b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683568" y="1196752"/>
            <a:ext cx="7170553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 smtClean="0"/>
              <a:t>Gompertz</a:t>
            </a:r>
            <a:r>
              <a:rPr lang="it-IT" dirty="0" smtClean="0"/>
              <a:t> alternativa dell’articolo giusta</a:t>
            </a:r>
          </a:p>
          <a:p>
            <a:r>
              <a:rPr lang="it-IT" dirty="0" smtClean="0"/>
              <a:t>Log(N/N0) =a/(1+exp (-(t-t0)/b))</a:t>
            </a:r>
          </a:p>
          <a:p>
            <a:r>
              <a:rPr lang="it-IT" dirty="0" smtClean="0"/>
              <a:t>Se t</a:t>
            </a:r>
            <a:r>
              <a:rPr lang="it-IT" dirty="0" smtClean="0">
                <a:sym typeface="Wingdings" pitchFamily="2" charset="2"/>
              </a:rPr>
              <a:t>0, Log(N/N0)=a/(1+exp(t0/b)); se t0/B&gt;&gt; </a:t>
            </a:r>
            <a:r>
              <a:rPr lang="it-IT" dirty="0" err="1" smtClean="0">
                <a:sym typeface="Wingdings" pitchFamily="2" charset="2"/>
              </a:rPr>
              <a:t>exp</a:t>
            </a:r>
            <a:r>
              <a:rPr lang="it-IT" dirty="0" smtClean="0">
                <a:sym typeface="Wingdings" pitchFamily="2" charset="2"/>
              </a:rPr>
              <a:t>(t0/b)=</a:t>
            </a:r>
            <a:r>
              <a:rPr lang="it-IT" dirty="0" err="1" smtClean="0">
                <a:sym typeface="Wingdings" pitchFamily="2" charset="2"/>
              </a:rPr>
              <a:t>inf</a:t>
            </a:r>
            <a:r>
              <a:rPr lang="it-IT" dirty="0" smtClean="0">
                <a:sym typeface="Wingdings" pitchFamily="2" charset="2"/>
              </a:rPr>
              <a:t>, Log(N/N0)=0</a:t>
            </a:r>
          </a:p>
          <a:p>
            <a:r>
              <a:rPr lang="it-IT" dirty="0" smtClean="0">
                <a:sym typeface="Wingdings" pitchFamily="2" charset="2"/>
              </a:rPr>
              <a:t>Se t = t0, Log(N/N0)=a/2;</a:t>
            </a:r>
          </a:p>
          <a:p>
            <a:r>
              <a:rPr lang="it-IT" dirty="0" smtClean="0">
                <a:sym typeface="Wingdings" pitchFamily="2" charset="2"/>
              </a:rPr>
              <a:t>Se t </a:t>
            </a:r>
            <a:r>
              <a:rPr lang="it-IT" dirty="0" err="1" smtClean="0">
                <a:sym typeface="Wingdings" pitchFamily="2" charset="2"/>
              </a:rPr>
              <a:t>inf</a:t>
            </a:r>
            <a:r>
              <a:rPr lang="it-IT" dirty="0" smtClean="0">
                <a:sym typeface="Wingdings" pitchFamily="2" charset="2"/>
              </a:rPr>
              <a:t>, Log(N/N0)= 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014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 la </a:t>
            </a:r>
            <a:r>
              <a:rPr lang="it-IT" dirty="0" err="1" smtClean="0"/>
              <a:t>review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Serie Cobalto su R26 da </a:t>
            </a:r>
            <a:r>
              <a:rPr lang="it-IT" dirty="0" err="1" smtClean="0"/>
              <a:t>Chemosphere</a:t>
            </a:r>
            <a:r>
              <a:rPr lang="it-IT" dirty="0" smtClean="0"/>
              <a:t> 2006</a:t>
            </a:r>
          </a:p>
          <a:p>
            <a:r>
              <a:rPr lang="it-IT" dirty="0" smtClean="0"/>
              <a:t>Serie Cobalto su 241 aerobico (dati Ale)</a:t>
            </a:r>
          </a:p>
          <a:p>
            <a:r>
              <a:rPr lang="it-IT" dirty="0" smtClean="0"/>
              <a:t>Serie Cobalto su 241 </a:t>
            </a:r>
            <a:r>
              <a:rPr lang="it-IT" dirty="0" err="1" smtClean="0"/>
              <a:t>fotosint</a:t>
            </a:r>
            <a:r>
              <a:rPr lang="it-IT" smtClean="0"/>
              <a:t> (dati Ale)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4576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461</Words>
  <Application>Microsoft Office PowerPoint</Application>
  <PresentationFormat>Presentazione su schermo (4:3)</PresentationFormat>
  <Paragraphs>51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5</vt:i4>
      </vt:variant>
    </vt:vector>
  </HeadingPairs>
  <TitlesOfParts>
    <vt:vector size="8" baseType="lpstr">
      <vt:lpstr>Tema di Office</vt:lpstr>
      <vt:lpstr>Equation</vt:lpstr>
      <vt:lpstr>MathType 6.0 Equation</vt:lpstr>
      <vt:lpstr>Dinamica popolazioni con lag (mio)</vt:lpstr>
      <vt:lpstr>A New Logistic Model for Bacterial Growth Fujikawa et al. J. Food Hyg. Soc. Japan 2003</vt:lpstr>
      <vt:lpstr>Gompertz 3 param. Ed eq. 3</vt:lpstr>
      <vt:lpstr>Eq.2 e parametrizzazione</vt:lpstr>
      <vt:lpstr>Per la review</vt:lpstr>
    </vt:vector>
  </TitlesOfParts>
  <Company>CNR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Dinamica popolazioni con lag</dc:title>
  <dc:creator>Francesco</dc:creator>
  <cp:lastModifiedBy>Francesco Milano</cp:lastModifiedBy>
  <cp:revision>42</cp:revision>
  <dcterms:created xsi:type="dcterms:W3CDTF">2012-03-08T16:53:14Z</dcterms:created>
  <dcterms:modified xsi:type="dcterms:W3CDTF">2012-04-02T13:03:16Z</dcterms:modified>
</cp:coreProperties>
</file>